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73" r:id="rId2"/>
    <p:sldId id="386" r:id="rId3"/>
    <p:sldId id="388" r:id="rId4"/>
    <p:sldId id="393" r:id="rId5"/>
    <p:sldId id="381" r:id="rId6"/>
    <p:sldId id="258" r:id="rId7"/>
    <p:sldId id="361" r:id="rId8"/>
    <p:sldId id="359" r:id="rId9"/>
    <p:sldId id="260" r:id="rId10"/>
    <p:sldId id="390" r:id="rId11"/>
    <p:sldId id="259" r:id="rId12"/>
    <p:sldId id="360" r:id="rId13"/>
    <p:sldId id="374" r:id="rId14"/>
    <p:sldId id="382" r:id="rId15"/>
    <p:sldId id="384" r:id="rId16"/>
    <p:sldId id="256" r:id="rId17"/>
    <p:sldId id="385" r:id="rId18"/>
    <p:sldId id="37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27"/>
    <a:srgbClr val="636463"/>
    <a:srgbClr val="E87722"/>
    <a:srgbClr val="B31B1B"/>
    <a:srgbClr val="000000"/>
    <a:srgbClr val="CF4520"/>
    <a:srgbClr val="A20815"/>
    <a:srgbClr val="F47A22"/>
    <a:srgbClr val="A21E33"/>
    <a:srgbClr val="EFE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58" autoAdjust="0"/>
    <p:restoredTop sz="94746"/>
  </p:normalViewPr>
  <p:slideViewPr>
    <p:cSldViewPr snapToGrid="0" snapToObjects="1">
      <p:cViewPr varScale="1">
        <p:scale>
          <a:sx n="72" d="100"/>
          <a:sy n="72" d="100"/>
        </p:scale>
        <p:origin x="60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CA710908-80B3-4609-8C36-B4D204EE5269}"/>
    <pc:docChg chg="modSld">
      <pc:chgData name="" userId="" providerId="" clId="Web-{CA710908-80B3-4609-8C36-B4D204EE5269}" dt="2018-06-16T19:12:09.844" v="62"/>
      <pc:docMkLst>
        <pc:docMk/>
      </pc:docMkLst>
      <pc:sldChg chg="addSp delSp modSp">
        <pc:chgData name="" userId="" providerId="" clId="Web-{CA710908-80B3-4609-8C36-B4D204EE5269}" dt="2018-06-16T19:12:09.844" v="62"/>
        <pc:sldMkLst>
          <pc:docMk/>
          <pc:sldMk cId="2397714392" sldId="359"/>
        </pc:sldMkLst>
        <pc:spChg chg="mod">
          <ac:chgData name="" userId="" providerId="" clId="Web-{CA710908-80B3-4609-8C36-B4D204EE5269}" dt="2018-06-16T19:11:32.578" v="53" actId="20577"/>
          <ac:spMkLst>
            <pc:docMk/>
            <pc:sldMk cId="2397714392" sldId="359"/>
            <ac:spMk id="2" creationId="{00000000-0000-0000-0000-000000000000}"/>
          </ac:spMkLst>
        </pc:spChg>
        <pc:spChg chg="del mod">
          <ac:chgData name="" userId="" providerId="" clId="Web-{CA710908-80B3-4609-8C36-B4D204EE5269}" dt="2018-06-16T19:12:09.844" v="62"/>
          <ac:spMkLst>
            <pc:docMk/>
            <pc:sldMk cId="2397714392" sldId="359"/>
            <ac:spMk id="4" creationId="{00000000-0000-0000-0000-000000000000}"/>
          </ac:spMkLst>
        </pc:spChg>
        <pc:spChg chg="add mod">
          <ac:chgData name="" userId="" providerId="" clId="Web-{CA710908-80B3-4609-8C36-B4D204EE5269}" dt="2018-06-16T19:12:09.844" v="62"/>
          <ac:spMkLst>
            <pc:docMk/>
            <pc:sldMk cId="2397714392" sldId="359"/>
            <ac:spMk id="5" creationId="{240B30C8-80AA-44EB-AD81-8EA792507630}"/>
          </ac:spMkLst>
        </pc:spChg>
      </pc:sldChg>
    </pc:docChg>
  </pc:docChgLst>
  <pc:docChgLst>
    <pc:chgData clId="Web-{241F5295-DA2E-4216-9B34-70CABF114909}"/>
    <pc:docChg chg="modSld">
      <pc:chgData name="" userId="" providerId="" clId="Web-{241F5295-DA2E-4216-9B34-70CABF114909}" dt="2018-06-16T20:26:30.243" v="617" actId="20577"/>
      <pc:docMkLst>
        <pc:docMk/>
      </pc:docMkLst>
      <pc:sldChg chg="modSp">
        <pc:chgData name="" userId="" providerId="" clId="Web-{241F5295-DA2E-4216-9B34-70CABF114909}" dt="2018-06-16T20:26:30.228" v="616" actId="20577"/>
        <pc:sldMkLst>
          <pc:docMk/>
          <pc:sldMk cId="2397714392" sldId="359"/>
        </pc:sldMkLst>
        <pc:spChg chg="mod">
          <ac:chgData name="" userId="" providerId="" clId="Web-{241F5295-DA2E-4216-9B34-70CABF114909}" dt="2018-06-16T20:26:30.228" v="616" actId="20577"/>
          <ac:spMkLst>
            <pc:docMk/>
            <pc:sldMk cId="2397714392" sldId="359"/>
            <ac:spMk id="2" creationId="{00000000-0000-0000-0000-000000000000}"/>
          </ac:spMkLst>
        </pc:spChg>
      </pc:sldChg>
      <pc:sldChg chg="modSp">
        <pc:chgData name="" userId="" providerId="" clId="Web-{241F5295-DA2E-4216-9B34-70CABF114909}" dt="2018-06-16T20:16:32.582" v="589"/>
        <pc:sldMkLst>
          <pc:docMk/>
          <pc:sldMk cId="762519415" sldId="361"/>
        </pc:sldMkLst>
        <pc:spChg chg="mod">
          <ac:chgData name="" userId="" providerId="" clId="Web-{241F5295-DA2E-4216-9B34-70CABF114909}" dt="2018-06-16T20:15:07.316" v="524" actId="1076"/>
          <ac:spMkLst>
            <pc:docMk/>
            <pc:sldMk cId="762519415" sldId="361"/>
            <ac:spMk id="2" creationId="{00000000-0000-0000-0000-000000000000}"/>
          </ac:spMkLst>
        </pc:spChg>
        <pc:graphicFrameChg chg="mod modGraphic">
          <ac:chgData name="" userId="" providerId="" clId="Web-{241F5295-DA2E-4216-9B34-70CABF114909}" dt="2018-06-16T20:16:32.582" v="589"/>
          <ac:graphicFrameMkLst>
            <pc:docMk/>
            <pc:sldMk cId="762519415" sldId="361"/>
            <ac:graphicFrameMk id="6" creationId="{3570B687-A13B-4E04-9E8D-BE22C5C94E59}"/>
          </ac:graphicFrameMkLst>
        </pc:graphicFrameChg>
      </pc:sldChg>
      <pc:sldChg chg="modSp">
        <pc:chgData name="" userId="" providerId="" clId="Web-{241F5295-DA2E-4216-9B34-70CABF114909}" dt="2018-06-16T20:01:46.129" v="2" actId="20577"/>
        <pc:sldMkLst>
          <pc:docMk/>
          <pc:sldMk cId="3198996999" sldId="382"/>
        </pc:sldMkLst>
        <pc:spChg chg="mod">
          <ac:chgData name="" userId="" providerId="" clId="Web-{241F5295-DA2E-4216-9B34-70CABF114909}" dt="2018-06-16T20:01:46.129" v="2" actId="20577"/>
          <ac:spMkLst>
            <pc:docMk/>
            <pc:sldMk cId="3198996999" sldId="382"/>
            <ac:spMk id="3" creationId="{6B5F9ACA-F9C7-4EF5-B0AC-657AC69C1746}"/>
          </ac:spMkLst>
        </pc:spChg>
      </pc:sldChg>
    </pc:docChg>
  </pc:docChgLst>
  <pc:docChgLst>
    <pc:chgData clId="Web-{964CD0A0-B789-40E6-B02E-9F6E454EEF94}"/>
    <pc:docChg chg="addSld modSld">
      <pc:chgData name="" userId="" providerId="" clId="Web-{964CD0A0-B789-40E6-B02E-9F6E454EEF94}" dt="2018-06-16T19:52:21.437" v="766"/>
      <pc:docMkLst>
        <pc:docMk/>
      </pc:docMkLst>
      <pc:sldChg chg="addSp delSp modSp">
        <pc:chgData name="" userId="" providerId="" clId="Web-{964CD0A0-B789-40E6-B02E-9F6E454EEF94}" dt="2018-06-16T19:32:35.707" v="231" actId="20577"/>
        <pc:sldMkLst>
          <pc:docMk/>
          <pc:sldMk cId="2397714392" sldId="359"/>
        </pc:sldMkLst>
        <pc:spChg chg="add del mod">
          <ac:chgData name="" userId="" providerId="" clId="Web-{964CD0A0-B789-40E6-B02E-9F6E454EEF94}" dt="2018-06-16T19:23:18.879" v="7"/>
          <ac:spMkLst>
            <pc:docMk/>
            <pc:sldMk cId="2397714392" sldId="359"/>
            <ac:spMk id="3" creationId="{7AC77B14-4220-4079-817A-94918B4382D8}"/>
          </ac:spMkLst>
        </pc:spChg>
        <pc:spChg chg="del">
          <ac:chgData name="" userId="" providerId="" clId="Web-{964CD0A0-B789-40E6-B02E-9F6E454EEF94}" dt="2018-06-16T19:22:33.529" v="0"/>
          <ac:spMkLst>
            <pc:docMk/>
            <pc:sldMk cId="2397714392" sldId="359"/>
            <ac:spMk id="5" creationId="{240B30C8-80AA-44EB-AD81-8EA792507630}"/>
          </ac:spMkLst>
        </pc:spChg>
        <pc:spChg chg="add mod">
          <ac:chgData name="" userId="" providerId="" clId="Web-{964CD0A0-B789-40E6-B02E-9F6E454EEF94}" dt="2018-06-16T19:30:29.579" v="155" actId="1076"/>
          <ac:spMkLst>
            <pc:docMk/>
            <pc:sldMk cId="2397714392" sldId="359"/>
            <ac:spMk id="7" creationId="{D11EC8AE-3A97-4018-872F-A0A9C9650454}"/>
          </ac:spMkLst>
        </pc:spChg>
        <pc:spChg chg="add mod">
          <ac:chgData name="" userId="" providerId="" clId="Web-{964CD0A0-B789-40E6-B02E-9F6E454EEF94}" dt="2018-06-16T19:32:35.707" v="231" actId="20577"/>
          <ac:spMkLst>
            <pc:docMk/>
            <pc:sldMk cId="2397714392" sldId="359"/>
            <ac:spMk id="8" creationId="{9FF3C653-9CBB-4761-818A-F66B3CAEFC56}"/>
          </ac:spMkLst>
        </pc:spChg>
        <pc:picChg chg="add mod modCrop">
          <ac:chgData name="" userId="" providerId="" clId="Web-{964CD0A0-B789-40E6-B02E-9F6E454EEF94}" dt="2018-06-16T19:30:34.469" v="156" actId="1076"/>
          <ac:picMkLst>
            <pc:docMk/>
            <pc:sldMk cId="2397714392" sldId="359"/>
            <ac:picMk id="4" creationId="{C4222200-B08C-474E-B49A-15F7E36B1814}"/>
          </ac:picMkLst>
        </pc:picChg>
      </pc:sldChg>
      <pc:sldChg chg="addSp delSp modSp mod modClrScheme chgLayout">
        <pc:chgData name="" userId="" providerId="" clId="Web-{964CD0A0-B789-40E6-B02E-9F6E454EEF94}" dt="2018-06-16T19:52:21.437" v="766"/>
        <pc:sldMkLst>
          <pc:docMk/>
          <pc:sldMk cId="762519415" sldId="361"/>
        </pc:sldMkLst>
        <pc:spChg chg="mod ord">
          <ac:chgData name="" userId="" providerId="" clId="Web-{964CD0A0-B789-40E6-B02E-9F6E454EEF94}" dt="2018-06-16T19:50:03.592" v="704"/>
          <ac:spMkLst>
            <pc:docMk/>
            <pc:sldMk cId="762519415" sldId="361"/>
            <ac:spMk id="2" creationId="{00000000-0000-0000-0000-000000000000}"/>
          </ac:spMkLst>
        </pc:spChg>
        <pc:spChg chg="add del mod ord">
          <ac:chgData name="" userId="" providerId="" clId="Web-{964CD0A0-B789-40E6-B02E-9F6E454EEF94}" dt="2018-06-16T19:50:22.967" v="710"/>
          <ac:spMkLst>
            <pc:docMk/>
            <pc:sldMk cId="762519415" sldId="361"/>
            <ac:spMk id="3" creationId="{BEC5DD5D-DF3B-4439-BB17-EEF27816DB01}"/>
          </ac:spMkLst>
        </pc:spChg>
        <pc:spChg chg="del mod ord">
          <ac:chgData name="" userId="" providerId="" clId="Web-{964CD0A0-B789-40E6-B02E-9F6E454EEF94}" dt="2018-06-16T19:50:10.076" v="705"/>
          <ac:spMkLst>
            <pc:docMk/>
            <pc:sldMk cId="762519415" sldId="361"/>
            <ac:spMk id="4" creationId="{00000000-0000-0000-0000-000000000000}"/>
          </ac:spMkLst>
        </pc:spChg>
        <pc:spChg chg="del mod ord">
          <ac:chgData name="" userId="" providerId="" clId="Web-{964CD0A0-B789-40E6-B02E-9F6E454EEF94}" dt="2018-06-16T19:50:16.030" v="709"/>
          <ac:spMkLst>
            <pc:docMk/>
            <pc:sldMk cId="762519415" sldId="361"/>
            <ac:spMk id="5" creationId="{00000000-0000-0000-0000-000000000000}"/>
          </ac:spMkLst>
        </pc:spChg>
        <pc:graphicFrameChg chg="add mod ord modGraphic">
          <ac:chgData name="" userId="" providerId="" clId="Web-{964CD0A0-B789-40E6-B02E-9F6E454EEF94}" dt="2018-06-16T19:52:21.437" v="766"/>
          <ac:graphicFrameMkLst>
            <pc:docMk/>
            <pc:sldMk cId="762519415" sldId="361"/>
            <ac:graphicFrameMk id="6" creationId="{3570B687-A13B-4E04-9E8D-BE22C5C94E59}"/>
          </ac:graphicFrameMkLst>
        </pc:graphicFrameChg>
      </pc:sldChg>
      <pc:sldChg chg="modSp new">
        <pc:chgData name="" userId="" providerId="" clId="Web-{964CD0A0-B789-40E6-B02E-9F6E454EEF94}" dt="2018-06-16T19:41:35.682" v="521" actId="20577"/>
        <pc:sldMkLst>
          <pc:docMk/>
          <pc:sldMk cId="2353060225" sldId="381"/>
        </pc:sldMkLst>
        <pc:spChg chg="mod">
          <ac:chgData name="" userId="" providerId="" clId="Web-{964CD0A0-B789-40E6-B02E-9F6E454EEF94}" dt="2018-06-16T19:35:24.053" v="388" actId="20577"/>
          <ac:spMkLst>
            <pc:docMk/>
            <pc:sldMk cId="2353060225" sldId="381"/>
            <ac:spMk id="2" creationId="{CD96306D-109E-403B-B8FC-747B1C183767}"/>
          </ac:spMkLst>
        </pc:spChg>
        <pc:spChg chg="mod">
          <ac:chgData name="" userId="" providerId="" clId="Web-{964CD0A0-B789-40E6-B02E-9F6E454EEF94}" dt="2018-06-16T19:41:35.682" v="521" actId="20577"/>
          <ac:spMkLst>
            <pc:docMk/>
            <pc:sldMk cId="2353060225" sldId="381"/>
            <ac:spMk id="3" creationId="{3A5A26BF-A802-443B-90DC-5FC6F307953A}"/>
          </ac:spMkLst>
        </pc:spChg>
      </pc:sldChg>
      <pc:sldChg chg="modSp new mod modClrScheme chgLayout">
        <pc:chgData name="" userId="" providerId="" clId="Web-{964CD0A0-B789-40E6-B02E-9F6E454EEF94}" dt="2018-06-16T19:46:57.794" v="658" actId="20577"/>
        <pc:sldMkLst>
          <pc:docMk/>
          <pc:sldMk cId="3198996999" sldId="382"/>
        </pc:sldMkLst>
        <pc:spChg chg="mod ord">
          <ac:chgData name="" userId="" providerId="" clId="Web-{964CD0A0-B789-40E6-B02E-9F6E454EEF94}" dt="2018-06-16T19:44:30.856" v="583" actId="1076"/>
          <ac:spMkLst>
            <pc:docMk/>
            <pc:sldMk cId="3198996999" sldId="382"/>
            <ac:spMk id="2" creationId="{2AFB6348-CC37-49DD-902F-59035BA665E8}"/>
          </ac:spMkLst>
        </pc:spChg>
        <pc:spChg chg="mod ord">
          <ac:chgData name="" userId="" providerId="" clId="Web-{964CD0A0-B789-40E6-B02E-9F6E454EEF94}" dt="2018-06-16T19:46:57.794" v="658" actId="20577"/>
          <ac:spMkLst>
            <pc:docMk/>
            <pc:sldMk cId="3198996999" sldId="382"/>
            <ac:spMk id="3" creationId="{6B5F9ACA-F9C7-4EF5-B0AC-657AC69C1746}"/>
          </ac:spMkLst>
        </pc:spChg>
      </pc:sldChg>
    </pc:docChg>
  </pc:docChgLst>
  <pc:docChgLst>
    <pc:chgData clId="Web-{2A3CAC82-98DC-464B-AA12-0456DC1997F2}"/>
    <pc:docChg chg="modSld">
      <pc:chgData name="" userId="" providerId="" clId="Web-{2A3CAC82-98DC-464B-AA12-0456DC1997F2}" dt="2018-06-08T18:37:40.642" v="443"/>
      <pc:docMkLst>
        <pc:docMk/>
      </pc:docMkLst>
      <pc:sldChg chg="modSp">
        <pc:chgData name="" userId="" providerId="" clId="Web-{2A3CAC82-98DC-464B-AA12-0456DC1997F2}" dt="2018-06-08T18:33:29.147" v="135"/>
        <pc:sldMkLst>
          <pc:docMk/>
          <pc:sldMk cId="3420937033" sldId="256"/>
        </pc:sldMkLst>
        <pc:graphicFrameChg chg="mod modGraphic">
          <ac:chgData name="" userId="" providerId="" clId="Web-{2A3CAC82-98DC-464B-AA12-0456DC1997F2}" dt="2018-06-08T18:33:29.147" v="135"/>
          <ac:graphicFrameMkLst>
            <pc:docMk/>
            <pc:sldMk cId="3420937033" sldId="256"/>
            <ac:graphicFrameMk id="4" creationId="{23855D4F-D05E-FC44-AE8D-25966D0FF758}"/>
          </ac:graphicFrameMkLst>
        </pc:graphicFrameChg>
      </pc:sldChg>
      <pc:sldChg chg="modSp">
        <pc:chgData name="" userId="" providerId="" clId="Web-{2A3CAC82-98DC-464B-AA12-0456DC1997F2}" dt="2018-06-08T18:37:40.642" v="443"/>
        <pc:sldMkLst>
          <pc:docMk/>
          <pc:sldMk cId="426907544" sldId="260"/>
        </pc:sldMkLst>
        <pc:graphicFrameChg chg="mod modGraphic">
          <ac:chgData name="" userId="" providerId="" clId="Web-{2A3CAC82-98DC-464B-AA12-0456DC1997F2}" dt="2018-06-08T18:37:40.642" v="443"/>
          <ac:graphicFrameMkLst>
            <pc:docMk/>
            <pc:sldMk cId="426907544" sldId="260"/>
            <ac:graphicFrameMk id="4" creationId="{045FE79D-DB44-5E40-AAD4-CE9BD50A68CF}"/>
          </ac:graphicFrameMkLst>
        </pc:graphicFrameChg>
      </pc:sldChg>
    </pc:docChg>
  </pc:docChgLst>
  <pc:docChgLst>
    <pc:chgData clId="Web-{33386CE3-A435-4C8C-824B-7A7B9F9C33B9}"/>
    <pc:docChg chg="modSld">
      <pc:chgData name="" userId="" providerId="" clId="Web-{33386CE3-A435-4C8C-824B-7A7B9F9C33B9}" dt="2018-07-20T16:55:02.501" v="133"/>
      <pc:docMkLst>
        <pc:docMk/>
      </pc:docMkLst>
      <pc:sldChg chg="modNotes">
        <pc:chgData name="" userId="" providerId="" clId="Web-{33386CE3-A435-4C8C-824B-7A7B9F9C33B9}" dt="2018-07-20T16:44:42.555" v="21"/>
        <pc:sldMkLst>
          <pc:docMk/>
          <pc:sldMk cId="4236380362" sldId="258"/>
        </pc:sldMkLst>
      </pc:sldChg>
      <pc:sldChg chg="modNotes">
        <pc:chgData name="" userId="" providerId="" clId="Web-{33386CE3-A435-4C8C-824B-7A7B9F9C33B9}" dt="2018-07-20T16:48:22.464" v="49"/>
        <pc:sldMkLst>
          <pc:docMk/>
          <pc:sldMk cId="426907544" sldId="260"/>
        </pc:sldMkLst>
      </pc:sldChg>
      <pc:sldChg chg="modNotes">
        <pc:chgData name="" userId="" providerId="" clId="Web-{33386CE3-A435-4C8C-824B-7A7B9F9C33B9}" dt="2018-07-20T16:48:02.621" v="46"/>
        <pc:sldMkLst>
          <pc:docMk/>
          <pc:sldMk cId="2397714392" sldId="359"/>
        </pc:sldMkLst>
      </pc:sldChg>
      <pc:sldChg chg="modNotes">
        <pc:chgData name="" userId="" providerId="" clId="Web-{33386CE3-A435-4C8C-824B-7A7B9F9C33B9}" dt="2018-07-20T16:45:59.790" v="31"/>
        <pc:sldMkLst>
          <pc:docMk/>
          <pc:sldMk cId="762519415" sldId="361"/>
        </pc:sldMkLst>
      </pc:sldChg>
      <pc:sldChg chg="addSp modSp addAnim modAnim">
        <pc:chgData name="" userId="" providerId="" clId="Web-{33386CE3-A435-4C8C-824B-7A7B9F9C33B9}" dt="2018-07-20T16:42:34.928" v="4"/>
        <pc:sldMkLst>
          <pc:docMk/>
          <pc:sldMk cId="2353060225" sldId="381"/>
        </pc:sldMkLst>
        <pc:spChg chg="add mod">
          <ac:chgData name="" userId="" providerId="" clId="Web-{33386CE3-A435-4C8C-824B-7A7B9F9C33B9}" dt="2018-07-20T16:42:29.553" v="2" actId="1076"/>
          <ac:spMkLst>
            <pc:docMk/>
            <pc:sldMk cId="2353060225" sldId="381"/>
            <ac:spMk id="4" creationId="{6ED8A653-5E94-4268-83B4-490BA90DB524}"/>
          </ac:spMkLst>
        </pc:spChg>
      </pc:sldChg>
      <pc:sldChg chg="modNotes">
        <pc:chgData name="" userId="" providerId="" clId="Web-{33386CE3-A435-4C8C-824B-7A7B9F9C33B9}" dt="2018-07-20T16:55:02.501" v="133"/>
        <pc:sldMkLst>
          <pc:docMk/>
          <pc:sldMk cId="1949157065" sldId="390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9D41F-0EB3-FF47-AF22-3979455252B8}" type="doc">
      <dgm:prSet loTypeId="urn:microsoft.com/office/officeart/2005/8/layout/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2279D7-3F48-5F4B-9D51-2393C87452A0}">
      <dgm:prSet phldrT="[Text]"/>
      <dgm:spPr/>
      <dgm:t>
        <a:bodyPr/>
        <a:lstStyle/>
        <a:p>
          <a:r>
            <a:rPr lang="en-US" dirty="0"/>
            <a:t>Background</a:t>
          </a:r>
        </a:p>
      </dgm:t>
    </dgm:pt>
    <dgm:pt modelId="{A48553B1-2CD0-3C46-9847-87B92B32FF62}" type="parTrans" cxnId="{35A38BD8-68EA-D74D-8439-01A1FACECBF9}">
      <dgm:prSet/>
      <dgm:spPr/>
      <dgm:t>
        <a:bodyPr/>
        <a:lstStyle/>
        <a:p>
          <a:endParaRPr lang="en-US"/>
        </a:p>
      </dgm:t>
    </dgm:pt>
    <dgm:pt modelId="{4CB2523A-8AEC-C14D-B4F5-F0966310F066}" type="sibTrans" cxnId="{35A38BD8-68EA-D74D-8439-01A1FACECBF9}">
      <dgm:prSet/>
      <dgm:spPr/>
      <dgm:t>
        <a:bodyPr/>
        <a:lstStyle/>
        <a:p>
          <a:endParaRPr lang="en-US"/>
        </a:p>
      </dgm:t>
    </dgm:pt>
    <dgm:pt modelId="{57D873F9-D7AE-2246-A1B7-935B2D61B507}">
      <dgm:prSet phldrT="[Text]"/>
      <dgm:spPr/>
      <dgm:t>
        <a:bodyPr/>
        <a:lstStyle/>
        <a:p>
          <a:r>
            <a:rPr lang="en-US" dirty="0"/>
            <a:t>Descriptions and examples</a:t>
          </a:r>
        </a:p>
      </dgm:t>
    </dgm:pt>
    <dgm:pt modelId="{A0C1435C-2EDF-A64B-8443-8F17C84A2098}" type="parTrans" cxnId="{409810DB-C9C3-0143-BA38-5003CB875FF3}">
      <dgm:prSet/>
      <dgm:spPr/>
      <dgm:t>
        <a:bodyPr/>
        <a:lstStyle/>
        <a:p>
          <a:endParaRPr lang="en-US"/>
        </a:p>
      </dgm:t>
    </dgm:pt>
    <dgm:pt modelId="{064647EC-D640-664B-A587-624DC4112F84}" type="sibTrans" cxnId="{409810DB-C9C3-0143-BA38-5003CB875FF3}">
      <dgm:prSet/>
      <dgm:spPr/>
      <dgm:t>
        <a:bodyPr/>
        <a:lstStyle/>
        <a:p>
          <a:endParaRPr lang="en-US"/>
        </a:p>
      </dgm:t>
    </dgm:pt>
    <dgm:pt modelId="{11340A11-FAD3-284C-B3B0-07FF3E2B1779}">
      <dgm:prSet phldrT="[Text]"/>
      <dgm:spPr/>
      <dgm:t>
        <a:bodyPr/>
        <a:lstStyle/>
        <a:p>
          <a:r>
            <a:rPr lang="en-US" dirty="0"/>
            <a:t>Lessons</a:t>
          </a:r>
        </a:p>
      </dgm:t>
    </dgm:pt>
    <dgm:pt modelId="{DD80079C-17C8-7A4D-A433-787E492B9AD5}" type="parTrans" cxnId="{1A7D2E20-4417-F84B-B683-47A5EF37D012}">
      <dgm:prSet/>
      <dgm:spPr/>
      <dgm:t>
        <a:bodyPr/>
        <a:lstStyle/>
        <a:p>
          <a:endParaRPr lang="en-US"/>
        </a:p>
      </dgm:t>
    </dgm:pt>
    <dgm:pt modelId="{42B864A1-C9D0-0241-8BB6-663E135BC5C5}" type="sibTrans" cxnId="{1A7D2E20-4417-F84B-B683-47A5EF37D012}">
      <dgm:prSet/>
      <dgm:spPr/>
      <dgm:t>
        <a:bodyPr/>
        <a:lstStyle/>
        <a:p>
          <a:endParaRPr lang="en-US"/>
        </a:p>
      </dgm:t>
    </dgm:pt>
    <dgm:pt modelId="{B61D5AFD-7C7B-144B-A788-9EBF127C6F5E}" type="pres">
      <dgm:prSet presAssocID="{1349D41F-0EB3-FF47-AF22-3979455252B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F2DB0E-4F11-8F4D-B984-479FBE0CDC3D}" type="pres">
      <dgm:prSet presAssocID="{ED2279D7-3F48-5F4B-9D51-2393C87452A0}" presName="composite" presStyleCnt="0"/>
      <dgm:spPr/>
    </dgm:pt>
    <dgm:pt modelId="{043C7CD6-32AD-AD48-A623-D2F27AD9F136}" type="pres">
      <dgm:prSet presAssocID="{ED2279D7-3F48-5F4B-9D51-2393C87452A0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1AE49C-28B9-194F-8E19-03E215F030BA}" type="pres">
      <dgm:prSet presAssocID="{ED2279D7-3F48-5F4B-9D51-2393C87452A0}" presName="parSh" presStyleLbl="node1" presStyleIdx="0" presStyleCnt="3"/>
      <dgm:spPr/>
      <dgm:t>
        <a:bodyPr/>
        <a:lstStyle/>
        <a:p>
          <a:endParaRPr lang="en-US"/>
        </a:p>
      </dgm:t>
    </dgm:pt>
    <dgm:pt modelId="{9A8B6764-94A6-4B48-9389-8D93EBB99DC6}" type="pres">
      <dgm:prSet presAssocID="{ED2279D7-3F48-5F4B-9D51-2393C87452A0}" presName="desTx" presStyleLbl="f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rcRect/>
          <a:stretch>
            <a:fillRect t="-6000" b="-6000"/>
          </a:stretch>
        </a:blipFill>
      </dgm:spPr>
    </dgm:pt>
    <dgm:pt modelId="{D1B01D4A-1D97-6345-A29D-D4F00E46C90A}" type="pres">
      <dgm:prSet presAssocID="{4CB2523A-8AEC-C14D-B4F5-F0966310F06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B060F7B4-1D8F-CF46-9DAE-DF427C635939}" type="pres">
      <dgm:prSet presAssocID="{4CB2523A-8AEC-C14D-B4F5-F0966310F066}" presName="connTx" presStyleLbl="sibTrans2D1" presStyleIdx="0" presStyleCnt="2"/>
      <dgm:spPr/>
      <dgm:t>
        <a:bodyPr/>
        <a:lstStyle/>
        <a:p>
          <a:endParaRPr lang="en-US"/>
        </a:p>
      </dgm:t>
    </dgm:pt>
    <dgm:pt modelId="{B969FC97-1B09-044A-B42F-A672FD6E56FB}" type="pres">
      <dgm:prSet presAssocID="{57D873F9-D7AE-2246-A1B7-935B2D61B507}" presName="composite" presStyleCnt="0"/>
      <dgm:spPr/>
    </dgm:pt>
    <dgm:pt modelId="{5A069BE4-1F02-EF43-B468-1DA92A1E65E3}" type="pres">
      <dgm:prSet presAssocID="{57D873F9-D7AE-2246-A1B7-935B2D61B507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2A79AA-0B45-154A-A23E-CD678F960532}" type="pres">
      <dgm:prSet presAssocID="{57D873F9-D7AE-2246-A1B7-935B2D61B507}" presName="parSh" presStyleLbl="node1" presStyleIdx="1" presStyleCnt="3"/>
      <dgm:spPr/>
      <dgm:t>
        <a:bodyPr/>
        <a:lstStyle/>
        <a:p>
          <a:endParaRPr lang="en-US"/>
        </a:p>
      </dgm:t>
    </dgm:pt>
    <dgm:pt modelId="{B89D72CE-643C-CE4D-AD3E-B6CC0875B5E0}" type="pres">
      <dgm:prSet presAssocID="{57D873F9-D7AE-2246-A1B7-935B2D61B507}" presName="desTx" presStyleLbl="f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>
            <a:alphaModFix amt="70000"/>
          </a:blip>
          <a:srcRect/>
          <a:stretch>
            <a:fillRect t="-6000" b="-6000"/>
          </a:stretch>
        </a:blipFill>
      </dgm:spPr>
    </dgm:pt>
    <dgm:pt modelId="{0B55C9E4-D007-AF49-AF84-9AFB2527467A}" type="pres">
      <dgm:prSet presAssocID="{064647EC-D640-664B-A587-624DC4112F8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DFEED175-1798-C84F-8F2D-9DE769C24DF7}" type="pres">
      <dgm:prSet presAssocID="{064647EC-D640-664B-A587-624DC4112F84}" presName="connTx" presStyleLbl="sibTrans2D1" presStyleIdx="1" presStyleCnt="2"/>
      <dgm:spPr/>
      <dgm:t>
        <a:bodyPr/>
        <a:lstStyle/>
        <a:p>
          <a:endParaRPr lang="en-US"/>
        </a:p>
      </dgm:t>
    </dgm:pt>
    <dgm:pt modelId="{45E60158-3511-1B41-B802-246EE9233073}" type="pres">
      <dgm:prSet presAssocID="{11340A11-FAD3-284C-B3B0-07FF3E2B1779}" presName="composite" presStyleCnt="0"/>
      <dgm:spPr/>
    </dgm:pt>
    <dgm:pt modelId="{C030F84E-AA44-D146-8C53-7F3225117F97}" type="pres">
      <dgm:prSet presAssocID="{11340A11-FAD3-284C-B3B0-07FF3E2B1779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9F6F56-5742-6C49-9519-59C918AB1848}" type="pres">
      <dgm:prSet presAssocID="{11340A11-FAD3-284C-B3B0-07FF3E2B1779}" presName="parSh" presStyleLbl="node1" presStyleIdx="2" presStyleCnt="3"/>
      <dgm:spPr/>
      <dgm:t>
        <a:bodyPr/>
        <a:lstStyle/>
        <a:p>
          <a:endParaRPr lang="en-US"/>
        </a:p>
      </dgm:t>
    </dgm:pt>
    <dgm:pt modelId="{0495674B-2A0F-DA4F-975B-066EEA98387C}" type="pres">
      <dgm:prSet presAssocID="{11340A11-FAD3-284C-B3B0-07FF3E2B1779}" presName="desTx" presStyleLbl="f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rcRect/>
          <a:stretch>
            <a:fillRect t="-15000" b="-15000"/>
          </a:stretch>
        </a:blipFill>
      </dgm:spPr>
    </dgm:pt>
  </dgm:ptLst>
  <dgm:cxnLst>
    <dgm:cxn modelId="{2464BE8B-6B52-734B-8A7D-C39808AE9974}" type="presOf" srcId="{064647EC-D640-664B-A587-624DC4112F84}" destId="{DFEED175-1798-C84F-8F2D-9DE769C24DF7}" srcOrd="1" destOrd="0" presId="urn:microsoft.com/office/officeart/2005/8/layout/process3"/>
    <dgm:cxn modelId="{197BE8B3-3D08-6445-9EB3-F2C5BFA11783}" type="presOf" srcId="{ED2279D7-3F48-5F4B-9D51-2393C87452A0}" destId="{043C7CD6-32AD-AD48-A623-D2F27AD9F136}" srcOrd="0" destOrd="0" presId="urn:microsoft.com/office/officeart/2005/8/layout/process3"/>
    <dgm:cxn modelId="{74DBFA4F-8E30-7044-90FA-322CE30D5643}" type="presOf" srcId="{57D873F9-D7AE-2246-A1B7-935B2D61B507}" destId="{5A069BE4-1F02-EF43-B468-1DA92A1E65E3}" srcOrd="0" destOrd="0" presId="urn:microsoft.com/office/officeart/2005/8/layout/process3"/>
    <dgm:cxn modelId="{1A7D2E20-4417-F84B-B683-47A5EF37D012}" srcId="{1349D41F-0EB3-FF47-AF22-3979455252B8}" destId="{11340A11-FAD3-284C-B3B0-07FF3E2B1779}" srcOrd="2" destOrd="0" parTransId="{DD80079C-17C8-7A4D-A433-787E492B9AD5}" sibTransId="{42B864A1-C9D0-0241-8BB6-663E135BC5C5}"/>
    <dgm:cxn modelId="{6B5668AA-FC09-974E-8D1F-DEFA3D337B56}" type="presOf" srcId="{1349D41F-0EB3-FF47-AF22-3979455252B8}" destId="{B61D5AFD-7C7B-144B-A788-9EBF127C6F5E}" srcOrd="0" destOrd="0" presId="urn:microsoft.com/office/officeart/2005/8/layout/process3"/>
    <dgm:cxn modelId="{DCD9496D-C33A-474C-877C-3B04BD703C5B}" type="presOf" srcId="{11340A11-FAD3-284C-B3B0-07FF3E2B1779}" destId="{C030F84E-AA44-D146-8C53-7F3225117F97}" srcOrd="0" destOrd="0" presId="urn:microsoft.com/office/officeart/2005/8/layout/process3"/>
    <dgm:cxn modelId="{409810DB-C9C3-0143-BA38-5003CB875FF3}" srcId="{1349D41F-0EB3-FF47-AF22-3979455252B8}" destId="{57D873F9-D7AE-2246-A1B7-935B2D61B507}" srcOrd="1" destOrd="0" parTransId="{A0C1435C-2EDF-A64B-8443-8F17C84A2098}" sibTransId="{064647EC-D640-664B-A587-624DC4112F84}"/>
    <dgm:cxn modelId="{6566451D-BA2F-7246-A0D5-1275B33DEE00}" type="presOf" srcId="{57D873F9-D7AE-2246-A1B7-935B2D61B507}" destId="{352A79AA-0B45-154A-A23E-CD678F960532}" srcOrd="1" destOrd="0" presId="urn:microsoft.com/office/officeart/2005/8/layout/process3"/>
    <dgm:cxn modelId="{35A38BD8-68EA-D74D-8439-01A1FACECBF9}" srcId="{1349D41F-0EB3-FF47-AF22-3979455252B8}" destId="{ED2279D7-3F48-5F4B-9D51-2393C87452A0}" srcOrd="0" destOrd="0" parTransId="{A48553B1-2CD0-3C46-9847-87B92B32FF62}" sibTransId="{4CB2523A-8AEC-C14D-B4F5-F0966310F066}"/>
    <dgm:cxn modelId="{250F29FC-ADAC-1F47-9008-5B1DCC083331}" type="presOf" srcId="{4CB2523A-8AEC-C14D-B4F5-F0966310F066}" destId="{B060F7B4-1D8F-CF46-9DAE-DF427C635939}" srcOrd="1" destOrd="0" presId="urn:microsoft.com/office/officeart/2005/8/layout/process3"/>
    <dgm:cxn modelId="{5455BBA4-AE62-5E49-99EB-17B9BB46A0AD}" type="presOf" srcId="{11340A11-FAD3-284C-B3B0-07FF3E2B1779}" destId="{A19F6F56-5742-6C49-9519-59C918AB1848}" srcOrd="1" destOrd="0" presId="urn:microsoft.com/office/officeart/2005/8/layout/process3"/>
    <dgm:cxn modelId="{1CF72774-604F-E14F-A706-942C12BB0F9D}" type="presOf" srcId="{ED2279D7-3F48-5F4B-9D51-2393C87452A0}" destId="{FA1AE49C-28B9-194F-8E19-03E215F030BA}" srcOrd="1" destOrd="0" presId="urn:microsoft.com/office/officeart/2005/8/layout/process3"/>
    <dgm:cxn modelId="{BA09F53F-C6EC-F24E-8753-7F8B32B6FEE4}" type="presOf" srcId="{4CB2523A-8AEC-C14D-B4F5-F0966310F066}" destId="{D1B01D4A-1D97-6345-A29D-D4F00E46C90A}" srcOrd="0" destOrd="0" presId="urn:microsoft.com/office/officeart/2005/8/layout/process3"/>
    <dgm:cxn modelId="{02DCB609-DBD9-7747-AAB8-F2425430217D}" type="presOf" srcId="{064647EC-D640-664B-A587-624DC4112F84}" destId="{0B55C9E4-D007-AF49-AF84-9AFB2527467A}" srcOrd="0" destOrd="0" presId="urn:microsoft.com/office/officeart/2005/8/layout/process3"/>
    <dgm:cxn modelId="{CCB76796-D158-4649-AE53-C9607A36CA63}" type="presParOf" srcId="{B61D5AFD-7C7B-144B-A788-9EBF127C6F5E}" destId="{22F2DB0E-4F11-8F4D-B984-479FBE0CDC3D}" srcOrd="0" destOrd="0" presId="urn:microsoft.com/office/officeart/2005/8/layout/process3"/>
    <dgm:cxn modelId="{73C76AF9-3A47-A547-8F83-387DF5B393AA}" type="presParOf" srcId="{22F2DB0E-4F11-8F4D-B984-479FBE0CDC3D}" destId="{043C7CD6-32AD-AD48-A623-D2F27AD9F136}" srcOrd="0" destOrd="0" presId="urn:microsoft.com/office/officeart/2005/8/layout/process3"/>
    <dgm:cxn modelId="{897FDD99-5527-CF4F-BD66-71C3297D4908}" type="presParOf" srcId="{22F2DB0E-4F11-8F4D-B984-479FBE0CDC3D}" destId="{FA1AE49C-28B9-194F-8E19-03E215F030BA}" srcOrd="1" destOrd="0" presId="urn:microsoft.com/office/officeart/2005/8/layout/process3"/>
    <dgm:cxn modelId="{E61A81EB-00A6-9840-A7AD-1F29170D2B2E}" type="presParOf" srcId="{22F2DB0E-4F11-8F4D-B984-479FBE0CDC3D}" destId="{9A8B6764-94A6-4B48-9389-8D93EBB99DC6}" srcOrd="2" destOrd="0" presId="urn:microsoft.com/office/officeart/2005/8/layout/process3"/>
    <dgm:cxn modelId="{103591C6-56DA-CD4A-A359-11EACB0A99AD}" type="presParOf" srcId="{B61D5AFD-7C7B-144B-A788-9EBF127C6F5E}" destId="{D1B01D4A-1D97-6345-A29D-D4F00E46C90A}" srcOrd="1" destOrd="0" presId="urn:microsoft.com/office/officeart/2005/8/layout/process3"/>
    <dgm:cxn modelId="{57BB3FF0-D44E-3243-BB9C-3C47233D2136}" type="presParOf" srcId="{D1B01D4A-1D97-6345-A29D-D4F00E46C90A}" destId="{B060F7B4-1D8F-CF46-9DAE-DF427C635939}" srcOrd="0" destOrd="0" presId="urn:microsoft.com/office/officeart/2005/8/layout/process3"/>
    <dgm:cxn modelId="{B406F956-DB67-A04B-948F-FB2322779110}" type="presParOf" srcId="{B61D5AFD-7C7B-144B-A788-9EBF127C6F5E}" destId="{B969FC97-1B09-044A-B42F-A672FD6E56FB}" srcOrd="2" destOrd="0" presId="urn:microsoft.com/office/officeart/2005/8/layout/process3"/>
    <dgm:cxn modelId="{E985ABB4-7CF3-734A-8276-25C2E36BFCF6}" type="presParOf" srcId="{B969FC97-1B09-044A-B42F-A672FD6E56FB}" destId="{5A069BE4-1F02-EF43-B468-1DA92A1E65E3}" srcOrd="0" destOrd="0" presId="urn:microsoft.com/office/officeart/2005/8/layout/process3"/>
    <dgm:cxn modelId="{1B8FB1EC-D596-4348-9616-7D29EC0F88A5}" type="presParOf" srcId="{B969FC97-1B09-044A-B42F-A672FD6E56FB}" destId="{352A79AA-0B45-154A-A23E-CD678F960532}" srcOrd="1" destOrd="0" presId="urn:microsoft.com/office/officeart/2005/8/layout/process3"/>
    <dgm:cxn modelId="{10F7FE5D-ED89-EA45-9250-ADE2EDC678D0}" type="presParOf" srcId="{B969FC97-1B09-044A-B42F-A672FD6E56FB}" destId="{B89D72CE-643C-CE4D-AD3E-B6CC0875B5E0}" srcOrd="2" destOrd="0" presId="urn:microsoft.com/office/officeart/2005/8/layout/process3"/>
    <dgm:cxn modelId="{1BD218F0-91CB-C740-997C-42515F93AAE3}" type="presParOf" srcId="{B61D5AFD-7C7B-144B-A788-9EBF127C6F5E}" destId="{0B55C9E4-D007-AF49-AF84-9AFB2527467A}" srcOrd="3" destOrd="0" presId="urn:microsoft.com/office/officeart/2005/8/layout/process3"/>
    <dgm:cxn modelId="{1C81AB14-9642-744A-B5A7-C156C6F10880}" type="presParOf" srcId="{0B55C9E4-D007-AF49-AF84-9AFB2527467A}" destId="{DFEED175-1798-C84F-8F2D-9DE769C24DF7}" srcOrd="0" destOrd="0" presId="urn:microsoft.com/office/officeart/2005/8/layout/process3"/>
    <dgm:cxn modelId="{437B8CCE-4754-7448-AAE2-C069514B6D17}" type="presParOf" srcId="{B61D5AFD-7C7B-144B-A788-9EBF127C6F5E}" destId="{45E60158-3511-1B41-B802-246EE9233073}" srcOrd="4" destOrd="0" presId="urn:microsoft.com/office/officeart/2005/8/layout/process3"/>
    <dgm:cxn modelId="{F55A7A6B-113D-9148-A5FA-A539897298AA}" type="presParOf" srcId="{45E60158-3511-1B41-B802-246EE9233073}" destId="{C030F84E-AA44-D146-8C53-7F3225117F97}" srcOrd="0" destOrd="0" presId="urn:microsoft.com/office/officeart/2005/8/layout/process3"/>
    <dgm:cxn modelId="{1AAD4E2A-5916-8D44-9F46-EF8349BA89F5}" type="presParOf" srcId="{45E60158-3511-1B41-B802-246EE9233073}" destId="{A19F6F56-5742-6C49-9519-59C918AB1848}" srcOrd="1" destOrd="0" presId="urn:microsoft.com/office/officeart/2005/8/layout/process3"/>
    <dgm:cxn modelId="{E690F492-90B7-114D-81A3-E6FE09526AF1}" type="presParOf" srcId="{45E60158-3511-1B41-B802-246EE9233073}" destId="{0495674B-2A0F-DA4F-975B-066EEA98387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7CDF3F-973C-BD43-87A7-53EF2411793A}" type="doc">
      <dgm:prSet loTypeId="urn:microsoft.com/office/officeart/2009/3/layout/Descending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EE4A9C-C282-AD46-8E17-F6A2B1E198F6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/>
            <a:t>Expertise</a:t>
          </a:r>
        </a:p>
      </dgm:t>
    </dgm:pt>
    <dgm:pt modelId="{899CC29E-F10D-294E-B1DF-49D3FC0D243E}" type="parTrans" cxnId="{498AE32B-614A-9542-B83C-1017847E8AB6}">
      <dgm:prSet/>
      <dgm:spPr/>
      <dgm:t>
        <a:bodyPr/>
        <a:lstStyle/>
        <a:p>
          <a:endParaRPr lang="en-US"/>
        </a:p>
      </dgm:t>
    </dgm:pt>
    <dgm:pt modelId="{2118469D-0233-8440-9676-BBCB7CACBB29}" type="sibTrans" cxnId="{498AE32B-614A-9542-B83C-1017847E8AB6}">
      <dgm:prSet/>
      <dgm:spPr/>
      <dgm:t>
        <a:bodyPr/>
        <a:lstStyle/>
        <a:p>
          <a:endParaRPr lang="en-US"/>
        </a:p>
      </dgm:t>
    </dgm:pt>
    <dgm:pt modelId="{09988844-3491-8A45-B88E-D59D72D9F3F0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sz="2000" dirty="0"/>
            <a:t>Screening Process</a:t>
          </a:r>
        </a:p>
      </dgm:t>
    </dgm:pt>
    <dgm:pt modelId="{B15F0B85-AD13-554B-96D4-3679C5EF85F5}" type="parTrans" cxnId="{28085C28-A053-8A44-9B7B-F537621990FF}">
      <dgm:prSet/>
      <dgm:spPr/>
      <dgm:t>
        <a:bodyPr/>
        <a:lstStyle/>
        <a:p>
          <a:endParaRPr lang="en-US"/>
        </a:p>
      </dgm:t>
    </dgm:pt>
    <dgm:pt modelId="{2FA24B79-AB54-F64F-8612-98EFB648F9A6}" type="sibTrans" cxnId="{28085C28-A053-8A44-9B7B-F537621990FF}">
      <dgm:prSet/>
      <dgm:spPr/>
      <dgm:t>
        <a:bodyPr/>
        <a:lstStyle/>
        <a:p>
          <a:endParaRPr lang="en-US"/>
        </a:p>
      </dgm:t>
    </dgm:pt>
    <dgm:pt modelId="{7CA28A59-9827-BB4F-881D-2DF850518F0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sz="2000" dirty="0"/>
            <a:t>Criteria for Referral</a:t>
          </a:r>
          <a:r>
            <a:rPr lang="en-US" sz="1600" dirty="0"/>
            <a:t> </a:t>
          </a:r>
        </a:p>
      </dgm:t>
    </dgm:pt>
    <dgm:pt modelId="{96A87015-BD4B-4243-95F7-CD4C421ADEAE}" type="parTrans" cxnId="{249E388C-ED46-D946-A5E1-D3756AE46947}">
      <dgm:prSet/>
      <dgm:spPr/>
      <dgm:t>
        <a:bodyPr/>
        <a:lstStyle/>
        <a:p>
          <a:endParaRPr lang="en-US"/>
        </a:p>
      </dgm:t>
    </dgm:pt>
    <dgm:pt modelId="{EE7490D7-D42F-8A43-B2F2-3770A86244B7}" type="sibTrans" cxnId="{249E388C-ED46-D946-A5E1-D3756AE46947}">
      <dgm:prSet/>
      <dgm:spPr/>
      <dgm:t>
        <a:bodyPr/>
        <a:lstStyle/>
        <a:p>
          <a:endParaRPr lang="en-US"/>
        </a:p>
      </dgm:t>
    </dgm:pt>
    <dgm:pt modelId="{23E2CD0B-2994-B646-B31D-4576A8C61876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sz="2000" dirty="0"/>
            <a:t>Specific therapy for identified needs</a:t>
          </a:r>
        </a:p>
      </dgm:t>
    </dgm:pt>
    <dgm:pt modelId="{2E1E53EF-ABDE-3147-AA2F-1AAE6793C785}" type="parTrans" cxnId="{199E37DF-523B-C14A-81E4-A2517CECE024}">
      <dgm:prSet/>
      <dgm:spPr/>
      <dgm:t>
        <a:bodyPr/>
        <a:lstStyle/>
        <a:p>
          <a:endParaRPr lang="en-US"/>
        </a:p>
      </dgm:t>
    </dgm:pt>
    <dgm:pt modelId="{5D5ACA32-DFF2-9D46-B1A0-63FF040355ED}" type="sibTrans" cxnId="{199E37DF-523B-C14A-81E4-A2517CECE024}">
      <dgm:prSet/>
      <dgm:spPr/>
      <dgm:t>
        <a:bodyPr/>
        <a:lstStyle/>
        <a:p>
          <a:endParaRPr lang="en-US"/>
        </a:p>
      </dgm:t>
    </dgm:pt>
    <dgm:pt modelId="{19799A11-4B7C-F346-AC51-EB741A5506D0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/>
            <a:t>Formal program ended when providers left, but it has left a legacy </a:t>
          </a:r>
        </a:p>
      </dgm:t>
    </dgm:pt>
    <dgm:pt modelId="{64900CA3-BEA6-0644-B0AC-67ED71007153}" type="parTrans" cxnId="{C5EC7B50-707D-1E4A-8F97-FD1C58699BE3}">
      <dgm:prSet/>
      <dgm:spPr/>
      <dgm:t>
        <a:bodyPr/>
        <a:lstStyle/>
        <a:p>
          <a:endParaRPr lang="en-US"/>
        </a:p>
      </dgm:t>
    </dgm:pt>
    <dgm:pt modelId="{9B011CDB-A5B0-A541-BBC0-44EE1F1480B2}" type="sibTrans" cxnId="{C5EC7B50-707D-1E4A-8F97-FD1C58699BE3}">
      <dgm:prSet/>
      <dgm:spPr/>
      <dgm:t>
        <a:bodyPr/>
        <a:lstStyle/>
        <a:p>
          <a:endParaRPr lang="en-US"/>
        </a:p>
      </dgm:t>
    </dgm:pt>
    <dgm:pt modelId="{F0637543-749B-F04A-9C0F-B613EECE8D82}" type="pres">
      <dgm:prSet presAssocID="{6A7CDF3F-973C-BD43-87A7-53EF2411793A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B1F3BF1C-3B99-814E-B5DA-582F03E6BBFF}" type="pres">
      <dgm:prSet presAssocID="{6A7CDF3F-973C-BD43-87A7-53EF2411793A}" presName="arrowNode" presStyleLbl="node1" presStyleIdx="0" presStyleCnt="1" custAng="21180771" custLinFactNeighborX="12811" custLinFactNeighborY="-2771"/>
      <dgm:spPr/>
    </dgm:pt>
    <dgm:pt modelId="{389620E2-6CF5-D24A-BD27-3B8B9C619C64}" type="pres">
      <dgm:prSet presAssocID="{E5EE4A9C-C282-AD46-8E17-F6A2B1E198F6}" presName="txNode1" presStyleLbl="revTx" presStyleIdx="0" presStyleCnt="5" custScaleY="74677" custLinFactNeighborX="-8021" custLinFactNeighborY="254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5AB1C7-AEB6-A749-8578-EA9D09C0860A}" type="pres">
      <dgm:prSet presAssocID="{09988844-3491-8A45-B88E-D59D72D9F3F0}" presName="txNode2" presStyleLbl="revTx" presStyleIdx="1" presStyleCnt="5" custScaleY="75194" custLinFactNeighborX="4174" custLinFactNeighborY="-147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4D9DA5-61BE-084E-8C60-4C2C19D42991}" type="pres">
      <dgm:prSet presAssocID="{2FA24B79-AB54-F64F-8612-98EFB648F9A6}" presName="dotNode2" presStyleCnt="0"/>
      <dgm:spPr/>
    </dgm:pt>
    <dgm:pt modelId="{FC508B4D-7DC8-514A-A27A-42E0D2953C46}" type="pres">
      <dgm:prSet presAssocID="{2FA24B79-AB54-F64F-8612-98EFB648F9A6}" presName="dotRepeatNode" presStyleLbl="fgShp" presStyleIdx="0" presStyleCnt="3"/>
      <dgm:spPr/>
      <dgm:t>
        <a:bodyPr/>
        <a:lstStyle/>
        <a:p>
          <a:endParaRPr lang="en-US"/>
        </a:p>
      </dgm:t>
    </dgm:pt>
    <dgm:pt modelId="{EC6EAE63-CA6E-594E-8BAE-B8A81B03672A}" type="pres">
      <dgm:prSet presAssocID="{7CA28A59-9827-BB4F-881D-2DF850518F05}" presName="txNode3" presStyleLbl="revTx" presStyleIdx="2" presStyleCnt="5" custScaleX="127425" custScaleY="81779" custLinFactNeighborX="-22020" custLinFactNeighborY="105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8C7079-C8F0-B04C-9589-4198EAE3089A}" type="pres">
      <dgm:prSet presAssocID="{EE7490D7-D42F-8A43-B2F2-3770A86244B7}" presName="dotNode3" presStyleCnt="0"/>
      <dgm:spPr/>
    </dgm:pt>
    <dgm:pt modelId="{67E6BB71-6D74-4C4F-BFC0-3D9BD20E05D3}" type="pres">
      <dgm:prSet presAssocID="{EE7490D7-D42F-8A43-B2F2-3770A86244B7}" presName="dotRepeatNode" presStyleLbl="fgShp" presStyleIdx="1" presStyleCnt="3"/>
      <dgm:spPr/>
      <dgm:t>
        <a:bodyPr/>
        <a:lstStyle/>
        <a:p>
          <a:endParaRPr lang="en-US"/>
        </a:p>
      </dgm:t>
    </dgm:pt>
    <dgm:pt modelId="{323FC522-DAFF-014D-B296-F68BA5A4B335}" type="pres">
      <dgm:prSet presAssocID="{23E2CD0B-2994-B646-B31D-4576A8C61876}" presName="txNode4" presStyleLbl="revTx" presStyleIdx="3" presStyleCnt="5" custScaleX="313595" custScaleY="81900" custLinFactX="7939" custLinFactNeighborX="100000" custLinFactNeighborY="16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2518B-D0A1-4E44-8203-FA39F6023EFC}" type="pres">
      <dgm:prSet presAssocID="{5D5ACA32-DFF2-9D46-B1A0-63FF040355ED}" presName="dotNode4" presStyleCnt="0"/>
      <dgm:spPr/>
    </dgm:pt>
    <dgm:pt modelId="{EC2670CB-6349-B445-93D4-18E7243F4495}" type="pres">
      <dgm:prSet presAssocID="{5D5ACA32-DFF2-9D46-B1A0-63FF040355ED}" presName="dotRepeatNode" presStyleLbl="fgShp" presStyleIdx="2" presStyleCnt="3"/>
      <dgm:spPr/>
      <dgm:t>
        <a:bodyPr/>
        <a:lstStyle/>
        <a:p>
          <a:endParaRPr lang="en-US"/>
        </a:p>
      </dgm:t>
    </dgm:pt>
    <dgm:pt modelId="{1C043576-7398-7243-BE64-A0F8410605D6}" type="pres">
      <dgm:prSet presAssocID="{19799A11-4B7C-F346-AC51-EB741A5506D0}" presName="txNode5" presStyleLbl="revTx" presStyleIdx="4" presStyleCnt="5" custScaleX="274839" custScaleY="124006" custLinFactNeighborX="62382" custLinFactNeighborY="-8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89DFD8-A17F-D049-8A38-59F75538E75F}" type="presOf" srcId="{E5EE4A9C-C282-AD46-8E17-F6A2B1E198F6}" destId="{389620E2-6CF5-D24A-BD27-3B8B9C619C64}" srcOrd="0" destOrd="0" presId="urn:microsoft.com/office/officeart/2009/3/layout/DescendingProcess"/>
    <dgm:cxn modelId="{C5EC7B50-707D-1E4A-8F97-FD1C58699BE3}" srcId="{6A7CDF3F-973C-BD43-87A7-53EF2411793A}" destId="{19799A11-4B7C-F346-AC51-EB741A5506D0}" srcOrd="4" destOrd="0" parTransId="{64900CA3-BEA6-0644-B0AC-67ED71007153}" sibTransId="{9B011CDB-A5B0-A541-BBC0-44EE1F1480B2}"/>
    <dgm:cxn modelId="{7F8AAE68-9248-504E-89AC-A5B4D67C7883}" type="presOf" srcId="{09988844-3491-8A45-B88E-D59D72D9F3F0}" destId="{475AB1C7-AEB6-A749-8578-EA9D09C0860A}" srcOrd="0" destOrd="0" presId="urn:microsoft.com/office/officeart/2009/3/layout/DescendingProcess"/>
    <dgm:cxn modelId="{EBD2A05F-2C9D-864B-B399-D3BA81772367}" type="presOf" srcId="{6A7CDF3F-973C-BD43-87A7-53EF2411793A}" destId="{F0637543-749B-F04A-9C0F-B613EECE8D82}" srcOrd="0" destOrd="0" presId="urn:microsoft.com/office/officeart/2009/3/layout/DescendingProcess"/>
    <dgm:cxn modelId="{249E388C-ED46-D946-A5E1-D3756AE46947}" srcId="{6A7CDF3F-973C-BD43-87A7-53EF2411793A}" destId="{7CA28A59-9827-BB4F-881D-2DF850518F05}" srcOrd="2" destOrd="0" parTransId="{96A87015-BD4B-4243-95F7-CD4C421ADEAE}" sibTransId="{EE7490D7-D42F-8A43-B2F2-3770A86244B7}"/>
    <dgm:cxn modelId="{AC4097CB-6CFA-EC45-90FC-52E84541CB15}" type="presOf" srcId="{23E2CD0B-2994-B646-B31D-4576A8C61876}" destId="{323FC522-DAFF-014D-B296-F68BA5A4B335}" srcOrd="0" destOrd="0" presId="urn:microsoft.com/office/officeart/2009/3/layout/DescendingProcess"/>
    <dgm:cxn modelId="{52197328-6388-444E-BFB6-69F41A691598}" type="presOf" srcId="{2FA24B79-AB54-F64F-8612-98EFB648F9A6}" destId="{FC508B4D-7DC8-514A-A27A-42E0D2953C46}" srcOrd="0" destOrd="0" presId="urn:microsoft.com/office/officeart/2009/3/layout/DescendingProcess"/>
    <dgm:cxn modelId="{E9683853-A1A1-2B4F-8ED4-337D968BDBD5}" type="presOf" srcId="{19799A11-4B7C-F346-AC51-EB741A5506D0}" destId="{1C043576-7398-7243-BE64-A0F8410605D6}" srcOrd="0" destOrd="0" presId="urn:microsoft.com/office/officeart/2009/3/layout/DescendingProcess"/>
    <dgm:cxn modelId="{13898E83-31D5-8E4E-A4A9-26BE4559215F}" type="presOf" srcId="{5D5ACA32-DFF2-9D46-B1A0-63FF040355ED}" destId="{EC2670CB-6349-B445-93D4-18E7243F4495}" srcOrd="0" destOrd="0" presId="urn:microsoft.com/office/officeart/2009/3/layout/DescendingProcess"/>
    <dgm:cxn modelId="{199E37DF-523B-C14A-81E4-A2517CECE024}" srcId="{6A7CDF3F-973C-BD43-87A7-53EF2411793A}" destId="{23E2CD0B-2994-B646-B31D-4576A8C61876}" srcOrd="3" destOrd="0" parTransId="{2E1E53EF-ABDE-3147-AA2F-1AAE6793C785}" sibTransId="{5D5ACA32-DFF2-9D46-B1A0-63FF040355ED}"/>
    <dgm:cxn modelId="{7B1DF435-10C2-7742-8B78-5F2FAF5AB60D}" type="presOf" srcId="{7CA28A59-9827-BB4F-881D-2DF850518F05}" destId="{EC6EAE63-CA6E-594E-8BAE-B8A81B03672A}" srcOrd="0" destOrd="0" presId="urn:microsoft.com/office/officeart/2009/3/layout/DescendingProcess"/>
    <dgm:cxn modelId="{498AE32B-614A-9542-B83C-1017847E8AB6}" srcId="{6A7CDF3F-973C-BD43-87A7-53EF2411793A}" destId="{E5EE4A9C-C282-AD46-8E17-F6A2B1E198F6}" srcOrd="0" destOrd="0" parTransId="{899CC29E-F10D-294E-B1DF-49D3FC0D243E}" sibTransId="{2118469D-0233-8440-9676-BBCB7CACBB29}"/>
    <dgm:cxn modelId="{E8AC7940-4419-134D-939B-783F4E5D1337}" type="presOf" srcId="{EE7490D7-D42F-8A43-B2F2-3770A86244B7}" destId="{67E6BB71-6D74-4C4F-BFC0-3D9BD20E05D3}" srcOrd="0" destOrd="0" presId="urn:microsoft.com/office/officeart/2009/3/layout/DescendingProcess"/>
    <dgm:cxn modelId="{28085C28-A053-8A44-9B7B-F537621990FF}" srcId="{6A7CDF3F-973C-BD43-87A7-53EF2411793A}" destId="{09988844-3491-8A45-B88E-D59D72D9F3F0}" srcOrd="1" destOrd="0" parTransId="{B15F0B85-AD13-554B-96D4-3679C5EF85F5}" sibTransId="{2FA24B79-AB54-F64F-8612-98EFB648F9A6}"/>
    <dgm:cxn modelId="{9437B7A5-C7B9-9444-800D-2D54910C859E}" type="presParOf" srcId="{F0637543-749B-F04A-9C0F-B613EECE8D82}" destId="{B1F3BF1C-3B99-814E-B5DA-582F03E6BBFF}" srcOrd="0" destOrd="0" presId="urn:microsoft.com/office/officeart/2009/3/layout/DescendingProcess"/>
    <dgm:cxn modelId="{598A59B1-6724-1848-AD46-BDF71983F981}" type="presParOf" srcId="{F0637543-749B-F04A-9C0F-B613EECE8D82}" destId="{389620E2-6CF5-D24A-BD27-3B8B9C619C64}" srcOrd="1" destOrd="0" presId="urn:microsoft.com/office/officeart/2009/3/layout/DescendingProcess"/>
    <dgm:cxn modelId="{366066AB-5F46-4144-9494-06191639005B}" type="presParOf" srcId="{F0637543-749B-F04A-9C0F-B613EECE8D82}" destId="{475AB1C7-AEB6-A749-8578-EA9D09C0860A}" srcOrd="2" destOrd="0" presId="urn:microsoft.com/office/officeart/2009/3/layout/DescendingProcess"/>
    <dgm:cxn modelId="{269EBD52-515A-9E45-8176-8ECB5AAC931F}" type="presParOf" srcId="{F0637543-749B-F04A-9C0F-B613EECE8D82}" destId="{964D9DA5-61BE-084E-8C60-4C2C19D42991}" srcOrd="3" destOrd="0" presId="urn:microsoft.com/office/officeart/2009/3/layout/DescendingProcess"/>
    <dgm:cxn modelId="{092DC124-DAA7-5E40-BA62-D23F53C45E3A}" type="presParOf" srcId="{964D9DA5-61BE-084E-8C60-4C2C19D42991}" destId="{FC508B4D-7DC8-514A-A27A-42E0D2953C46}" srcOrd="0" destOrd="0" presId="urn:microsoft.com/office/officeart/2009/3/layout/DescendingProcess"/>
    <dgm:cxn modelId="{9FC8DA23-212D-D144-8DC8-62E31C601280}" type="presParOf" srcId="{F0637543-749B-F04A-9C0F-B613EECE8D82}" destId="{EC6EAE63-CA6E-594E-8BAE-B8A81B03672A}" srcOrd="4" destOrd="0" presId="urn:microsoft.com/office/officeart/2009/3/layout/DescendingProcess"/>
    <dgm:cxn modelId="{E5F509C0-F240-3440-9E60-FBF8A40826BE}" type="presParOf" srcId="{F0637543-749B-F04A-9C0F-B613EECE8D82}" destId="{5F8C7079-C8F0-B04C-9589-4198EAE3089A}" srcOrd="5" destOrd="0" presId="urn:microsoft.com/office/officeart/2009/3/layout/DescendingProcess"/>
    <dgm:cxn modelId="{BB4D79C6-90A7-0A49-BB12-97ECBDCF56DE}" type="presParOf" srcId="{5F8C7079-C8F0-B04C-9589-4198EAE3089A}" destId="{67E6BB71-6D74-4C4F-BFC0-3D9BD20E05D3}" srcOrd="0" destOrd="0" presId="urn:microsoft.com/office/officeart/2009/3/layout/DescendingProcess"/>
    <dgm:cxn modelId="{45F36D98-15A6-554F-AA05-837E7843D88B}" type="presParOf" srcId="{F0637543-749B-F04A-9C0F-B613EECE8D82}" destId="{323FC522-DAFF-014D-B296-F68BA5A4B335}" srcOrd="6" destOrd="0" presId="urn:microsoft.com/office/officeart/2009/3/layout/DescendingProcess"/>
    <dgm:cxn modelId="{8B9CA93B-91A3-D548-BCF2-8AF10C8732BF}" type="presParOf" srcId="{F0637543-749B-F04A-9C0F-B613EECE8D82}" destId="{AF02518B-D0A1-4E44-8203-FA39F6023EFC}" srcOrd="7" destOrd="0" presId="urn:microsoft.com/office/officeart/2009/3/layout/DescendingProcess"/>
    <dgm:cxn modelId="{6C789450-F618-D441-8E1F-63EC38A602FA}" type="presParOf" srcId="{AF02518B-D0A1-4E44-8203-FA39F6023EFC}" destId="{EC2670CB-6349-B445-93D4-18E7243F4495}" srcOrd="0" destOrd="0" presId="urn:microsoft.com/office/officeart/2009/3/layout/DescendingProcess"/>
    <dgm:cxn modelId="{BA662231-74D2-0845-B755-D6666BE64305}" type="presParOf" srcId="{F0637543-749B-F04A-9C0F-B613EECE8D82}" destId="{1C043576-7398-7243-BE64-A0F8410605D6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39CFEB-90CC-7D43-84B9-8C2658E260F7}" type="doc">
      <dgm:prSet loTypeId="urn:microsoft.com/office/officeart/2005/8/layout/v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8C099B-F4EE-7B41-9DAE-5E92AA90F2ED}">
      <dgm:prSet phldrT="[Text]"/>
      <dgm:spPr/>
      <dgm:t>
        <a:bodyPr/>
        <a:lstStyle/>
        <a:p>
          <a:r>
            <a:rPr lang="en-US" dirty="0"/>
            <a:t>Referral Criteria/Prescreen</a:t>
          </a:r>
        </a:p>
      </dgm:t>
    </dgm:pt>
    <dgm:pt modelId="{943B5FF1-5CEC-CB4C-B94A-65AEF7D4D716}" type="parTrans" cxnId="{F9DDA532-861A-304D-A335-790CFEBF6FD6}">
      <dgm:prSet/>
      <dgm:spPr/>
      <dgm:t>
        <a:bodyPr/>
        <a:lstStyle/>
        <a:p>
          <a:endParaRPr lang="en-US"/>
        </a:p>
      </dgm:t>
    </dgm:pt>
    <dgm:pt modelId="{143F1788-6C30-5648-861C-A199932982C5}" type="sibTrans" cxnId="{F9DDA532-861A-304D-A335-790CFEBF6FD6}">
      <dgm:prSet/>
      <dgm:spPr/>
      <dgm:t>
        <a:bodyPr/>
        <a:lstStyle/>
        <a:p>
          <a:endParaRPr lang="en-US"/>
        </a:p>
      </dgm:t>
    </dgm:pt>
    <dgm:pt modelId="{58747B16-4A1F-4048-80A4-838CC47059D7}">
      <dgm:prSet phldrT="[Text]"/>
      <dgm:spPr/>
      <dgm:t>
        <a:bodyPr/>
        <a:lstStyle/>
        <a:p>
          <a:r>
            <a:rPr lang="en-US" dirty="0"/>
            <a:t>Age? Social Supports</a:t>
          </a:r>
        </a:p>
      </dgm:t>
    </dgm:pt>
    <dgm:pt modelId="{83A20CBE-E2A5-054F-B826-479E986165CC}" type="parTrans" cxnId="{D4F175E5-99A9-D146-BEB5-14E32FE2BADD}">
      <dgm:prSet/>
      <dgm:spPr/>
      <dgm:t>
        <a:bodyPr/>
        <a:lstStyle/>
        <a:p>
          <a:endParaRPr lang="en-US"/>
        </a:p>
      </dgm:t>
    </dgm:pt>
    <dgm:pt modelId="{EA851550-365F-A340-B1A4-83FE776BBEDB}" type="sibTrans" cxnId="{D4F175E5-99A9-D146-BEB5-14E32FE2BADD}">
      <dgm:prSet/>
      <dgm:spPr/>
      <dgm:t>
        <a:bodyPr/>
        <a:lstStyle/>
        <a:p>
          <a:endParaRPr lang="en-US"/>
        </a:p>
      </dgm:t>
    </dgm:pt>
    <dgm:pt modelId="{4CE6EBA8-2B18-E845-A47F-9105782B09E3}">
      <dgm:prSet phldrT="[Text]"/>
      <dgm:spPr/>
      <dgm:t>
        <a:bodyPr/>
        <a:lstStyle/>
        <a:p>
          <a:r>
            <a:rPr lang="en-US" dirty="0"/>
            <a:t>Comorbidity (specific or number)</a:t>
          </a:r>
        </a:p>
      </dgm:t>
    </dgm:pt>
    <dgm:pt modelId="{711C5AC4-F9C1-4B43-9A71-E43F00B6A9C3}" type="parTrans" cxnId="{7BB6B00C-F556-A941-96A0-29E8993C44E0}">
      <dgm:prSet/>
      <dgm:spPr/>
      <dgm:t>
        <a:bodyPr/>
        <a:lstStyle/>
        <a:p>
          <a:endParaRPr lang="en-US"/>
        </a:p>
      </dgm:t>
    </dgm:pt>
    <dgm:pt modelId="{3076E78A-FCF1-034F-AFF4-558725E0D41D}" type="sibTrans" cxnId="{7BB6B00C-F556-A941-96A0-29E8993C44E0}">
      <dgm:prSet/>
      <dgm:spPr/>
      <dgm:t>
        <a:bodyPr/>
        <a:lstStyle/>
        <a:p>
          <a:endParaRPr lang="en-US"/>
        </a:p>
      </dgm:t>
    </dgm:pt>
    <dgm:pt modelId="{6BD5D302-493B-B946-8B70-824668802CCD}">
      <dgm:prSet phldrT="[Text]"/>
      <dgm:spPr/>
      <dgm:t>
        <a:bodyPr/>
        <a:lstStyle/>
        <a:p>
          <a:r>
            <a:rPr lang="en-US" dirty="0"/>
            <a:t>Assessment</a:t>
          </a:r>
        </a:p>
      </dgm:t>
    </dgm:pt>
    <dgm:pt modelId="{C3FDBA89-8539-CD4A-AAE1-4DD08B9E36F5}" type="parTrans" cxnId="{D1103885-729D-BE4C-9345-8468B0E677BE}">
      <dgm:prSet/>
      <dgm:spPr/>
      <dgm:t>
        <a:bodyPr/>
        <a:lstStyle/>
        <a:p>
          <a:endParaRPr lang="en-US"/>
        </a:p>
      </dgm:t>
    </dgm:pt>
    <dgm:pt modelId="{51F5157E-50B4-D34B-B45B-698B82922151}" type="sibTrans" cxnId="{D1103885-729D-BE4C-9345-8468B0E677BE}">
      <dgm:prSet/>
      <dgm:spPr/>
      <dgm:t>
        <a:bodyPr/>
        <a:lstStyle/>
        <a:p>
          <a:endParaRPr lang="en-US"/>
        </a:p>
      </dgm:t>
    </dgm:pt>
    <dgm:pt modelId="{335A0CFA-8342-5444-930F-F11E1D65C91B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7C0B6218-8EEC-5848-8C09-604B58892599}" type="parTrans" cxnId="{BDB0A10D-6231-C64C-A17C-72AFCD1F5DA6}">
      <dgm:prSet/>
      <dgm:spPr/>
      <dgm:t>
        <a:bodyPr/>
        <a:lstStyle/>
        <a:p>
          <a:endParaRPr lang="en-US"/>
        </a:p>
      </dgm:t>
    </dgm:pt>
    <dgm:pt modelId="{0E04F48F-6F65-9B46-A80E-C57F33A7FEC4}" type="sibTrans" cxnId="{BDB0A10D-6231-C64C-A17C-72AFCD1F5DA6}">
      <dgm:prSet/>
      <dgm:spPr/>
      <dgm:t>
        <a:bodyPr/>
        <a:lstStyle/>
        <a:p>
          <a:endParaRPr lang="en-US"/>
        </a:p>
      </dgm:t>
    </dgm:pt>
    <dgm:pt modelId="{9BCF56C8-2779-0540-BB43-3447D44A724B}">
      <dgm:prSet phldrT="[Text]"/>
      <dgm:spPr/>
      <dgm:t>
        <a:bodyPr/>
        <a:lstStyle/>
        <a:p>
          <a:r>
            <a:rPr lang="en-US" dirty="0"/>
            <a:t>Length</a:t>
          </a:r>
        </a:p>
      </dgm:t>
    </dgm:pt>
    <dgm:pt modelId="{1E32E0B3-F54C-D747-BC40-0FBB4441A180}" type="parTrans" cxnId="{AEBE5BB8-5F58-C848-AAA1-E29EF8614B6E}">
      <dgm:prSet/>
      <dgm:spPr/>
      <dgm:t>
        <a:bodyPr/>
        <a:lstStyle/>
        <a:p>
          <a:endParaRPr lang="en-US"/>
        </a:p>
      </dgm:t>
    </dgm:pt>
    <dgm:pt modelId="{C9F7C564-EDAF-E842-9F7A-A84082FE30DA}" type="sibTrans" cxnId="{AEBE5BB8-5F58-C848-AAA1-E29EF8614B6E}">
      <dgm:prSet/>
      <dgm:spPr/>
      <dgm:t>
        <a:bodyPr/>
        <a:lstStyle/>
        <a:p>
          <a:endParaRPr lang="en-US"/>
        </a:p>
      </dgm:t>
    </dgm:pt>
    <dgm:pt modelId="{20C6D3EC-76A4-8845-9112-506F909F9765}">
      <dgm:prSet/>
      <dgm:spPr/>
      <dgm:t>
        <a:bodyPr/>
        <a:lstStyle/>
        <a:p>
          <a:r>
            <a:rPr lang="en-US" dirty="0"/>
            <a:t>Frailty/function</a:t>
          </a:r>
        </a:p>
      </dgm:t>
    </dgm:pt>
    <dgm:pt modelId="{6761C8F9-4ECE-5E4E-B7F5-D69C8FDC424A}" type="parTrans" cxnId="{EB9FF88C-4207-0948-85E1-CCCB6ED3F45F}">
      <dgm:prSet/>
      <dgm:spPr/>
      <dgm:t>
        <a:bodyPr/>
        <a:lstStyle/>
        <a:p>
          <a:endParaRPr lang="en-US"/>
        </a:p>
      </dgm:t>
    </dgm:pt>
    <dgm:pt modelId="{1BAB6862-7F6D-0F42-B5AE-EB91095341C4}" type="sibTrans" cxnId="{EB9FF88C-4207-0948-85E1-CCCB6ED3F45F}">
      <dgm:prSet/>
      <dgm:spPr/>
      <dgm:t>
        <a:bodyPr/>
        <a:lstStyle/>
        <a:p>
          <a:endParaRPr lang="en-US"/>
        </a:p>
      </dgm:t>
    </dgm:pt>
    <dgm:pt modelId="{4A61A664-B885-2144-A502-2296C77D80D1}">
      <dgm:prSet/>
      <dgm:spPr/>
      <dgm:t>
        <a:bodyPr/>
        <a:lstStyle/>
        <a:p>
          <a:r>
            <a:rPr lang="en-US" dirty="0"/>
            <a:t>Staffing/Location</a:t>
          </a:r>
        </a:p>
      </dgm:t>
    </dgm:pt>
    <dgm:pt modelId="{6567CBB5-6A91-AB4D-9C40-3E7146AFE32F}" type="parTrans" cxnId="{8FB36BE1-B59C-924E-A84E-2080CFFA5EA2}">
      <dgm:prSet/>
      <dgm:spPr/>
      <dgm:t>
        <a:bodyPr/>
        <a:lstStyle/>
        <a:p>
          <a:endParaRPr lang="en-US"/>
        </a:p>
      </dgm:t>
    </dgm:pt>
    <dgm:pt modelId="{37932168-D723-C44A-82CC-3C8814A341B2}" type="sibTrans" cxnId="{8FB36BE1-B59C-924E-A84E-2080CFFA5EA2}">
      <dgm:prSet/>
      <dgm:spPr/>
      <dgm:t>
        <a:bodyPr/>
        <a:lstStyle/>
        <a:p>
          <a:endParaRPr lang="en-US"/>
        </a:p>
      </dgm:t>
    </dgm:pt>
    <dgm:pt modelId="{CA0D8B77-91F9-8E4D-BAA9-F64994CB249C}">
      <dgm:prSet/>
      <dgm:spPr/>
      <dgm:t>
        <a:bodyPr/>
        <a:lstStyle/>
        <a:p>
          <a:r>
            <a:rPr lang="en-US" dirty="0"/>
            <a:t>Focus/Feedback</a:t>
          </a:r>
        </a:p>
      </dgm:t>
    </dgm:pt>
    <dgm:pt modelId="{4B38EC27-AAFA-E24D-A61D-8DA992DC4B86}" type="parTrans" cxnId="{CDA03B1F-7A6A-BA4A-AB22-094BD6E0920A}">
      <dgm:prSet/>
      <dgm:spPr/>
      <dgm:t>
        <a:bodyPr/>
        <a:lstStyle/>
        <a:p>
          <a:endParaRPr lang="en-US"/>
        </a:p>
      </dgm:t>
    </dgm:pt>
    <dgm:pt modelId="{CDA840E2-0176-AB44-968D-F0339E86F091}" type="sibTrans" cxnId="{CDA03B1F-7A6A-BA4A-AB22-094BD6E0920A}">
      <dgm:prSet/>
      <dgm:spPr/>
      <dgm:t>
        <a:bodyPr/>
        <a:lstStyle/>
        <a:p>
          <a:endParaRPr lang="en-US"/>
        </a:p>
      </dgm:t>
    </dgm:pt>
    <dgm:pt modelId="{E0C57C60-C227-B44B-A44C-E6A40C56FAAD}">
      <dgm:prSet/>
      <dgm:spPr/>
      <dgm:t>
        <a:bodyPr/>
        <a:lstStyle/>
        <a:p>
          <a:r>
            <a:rPr lang="en-US" dirty="0"/>
            <a:t>Management of diseases</a:t>
          </a:r>
        </a:p>
      </dgm:t>
    </dgm:pt>
    <dgm:pt modelId="{FB4442F2-81D3-C742-B08F-FEE32D75B513}" type="parTrans" cxnId="{81B7FBC7-88F5-2E47-B58C-F6A88E50F2F0}">
      <dgm:prSet/>
      <dgm:spPr/>
      <dgm:t>
        <a:bodyPr/>
        <a:lstStyle/>
        <a:p>
          <a:endParaRPr lang="en-US"/>
        </a:p>
      </dgm:t>
    </dgm:pt>
    <dgm:pt modelId="{6D2718B0-6E7C-DC41-B897-5F3AA68A5F32}" type="sibTrans" cxnId="{81B7FBC7-88F5-2E47-B58C-F6A88E50F2F0}">
      <dgm:prSet/>
      <dgm:spPr/>
      <dgm:t>
        <a:bodyPr/>
        <a:lstStyle/>
        <a:p>
          <a:endParaRPr lang="en-US"/>
        </a:p>
      </dgm:t>
    </dgm:pt>
    <dgm:pt modelId="{FA621AEA-9FFE-1E47-86E3-5820ADD81E81}">
      <dgm:prSet/>
      <dgm:spPr/>
      <dgm:t>
        <a:bodyPr/>
        <a:lstStyle/>
        <a:p>
          <a:r>
            <a:rPr lang="en-US" dirty="0"/>
            <a:t>Reduction/ prevention of frailty</a:t>
          </a:r>
        </a:p>
      </dgm:t>
    </dgm:pt>
    <dgm:pt modelId="{6ED583FC-DEDA-264B-B779-4159180F2D41}" type="parTrans" cxnId="{223974D6-D716-BB47-AE11-364F84747870}">
      <dgm:prSet/>
      <dgm:spPr/>
      <dgm:t>
        <a:bodyPr/>
        <a:lstStyle/>
        <a:p>
          <a:endParaRPr lang="en-US"/>
        </a:p>
      </dgm:t>
    </dgm:pt>
    <dgm:pt modelId="{2D911254-88C3-684C-81F2-0280FA255EAF}" type="sibTrans" cxnId="{223974D6-D716-BB47-AE11-364F84747870}">
      <dgm:prSet/>
      <dgm:spPr/>
      <dgm:t>
        <a:bodyPr/>
        <a:lstStyle/>
        <a:p>
          <a:endParaRPr lang="en-US"/>
        </a:p>
      </dgm:t>
    </dgm:pt>
    <dgm:pt modelId="{0FD54862-8069-BC49-B5BB-FE716D10C623}">
      <dgm:prSet/>
      <dgm:spPr/>
      <dgm:t>
        <a:bodyPr/>
        <a:lstStyle/>
        <a:p>
          <a:r>
            <a:rPr lang="en-US" dirty="0"/>
            <a:t>Outcome</a:t>
          </a:r>
        </a:p>
      </dgm:t>
    </dgm:pt>
    <dgm:pt modelId="{02F5D39A-7BAF-3442-B257-FFE5E80E3658}" type="parTrans" cxnId="{6619FB04-3D24-A142-AEDA-737534FD7366}">
      <dgm:prSet/>
      <dgm:spPr/>
      <dgm:t>
        <a:bodyPr/>
        <a:lstStyle/>
        <a:p>
          <a:endParaRPr lang="en-US"/>
        </a:p>
      </dgm:t>
    </dgm:pt>
    <dgm:pt modelId="{ACC86077-6DA7-3F48-AF62-13F0DFBE8F6A}" type="sibTrans" cxnId="{6619FB04-3D24-A142-AEDA-737534FD7366}">
      <dgm:prSet/>
      <dgm:spPr/>
      <dgm:t>
        <a:bodyPr/>
        <a:lstStyle/>
        <a:p>
          <a:endParaRPr lang="en-US"/>
        </a:p>
      </dgm:t>
    </dgm:pt>
    <dgm:pt modelId="{61746A52-87B1-1740-B8C9-BDF4BC87FA47}">
      <dgm:prSet/>
      <dgm:spPr/>
      <dgm:t>
        <a:bodyPr/>
        <a:lstStyle/>
        <a:p>
          <a:r>
            <a:rPr lang="en-US" dirty="0"/>
            <a:t>Geriatrician or other specialist</a:t>
          </a:r>
        </a:p>
      </dgm:t>
    </dgm:pt>
    <dgm:pt modelId="{B0FF0A3F-6531-4249-A6D3-701862DE2AB8}" type="parTrans" cxnId="{CB7FB216-F273-8342-AD40-1463F15AFE2E}">
      <dgm:prSet/>
      <dgm:spPr/>
      <dgm:t>
        <a:bodyPr/>
        <a:lstStyle/>
        <a:p>
          <a:endParaRPr lang="en-US"/>
        </a:p>
      </dgm:t>
    </dgm:pt>
    <dgm:pt modelId="{C390E35C-2FE7-1F40-806B-D08E50D18E5A}" type="sibTrans" cxnId="{CB7FB216-F273-8342-AD40-1463F15AFE2E}">
      <dgm:prSet/>
      <dgm:spPr/>
      <dgm:t>
        <a:bodyPr/>
        <a:lstStyle/>
        <a:p>
          <a:endParaRPr lang="en-US"/>
        </a:p>
      </dgm:t>
    </dgm:pt>
    <dgm:pt modelId="{E6693F2C-0229-9640-9075-17997656C2E1}">
      <dgm:prSet/>
      <dgm:spPr/>
      <dgm:t>
        <a:bodyPr/>
        <a:lstStyle/>
        <a:p>
          <a:r>
            <a:rPr lang="en-US" dirty="0"/>
            <a:t>Nursing, social work, pharmacy </a:t>
          </a:r>
        </a:p>
      </dgm:t>
    </dgm:pt>
    <dgm:pt modelId="{EF68E60C-1953-F54A-8230-DBBFEB99B0DD}" type="parTrans" cxnId="{CB402F4E-A4D6-4843-9326-700F274E225F}">
      <dgm:prSet/>
      <dgm:spPr/>
      <dgm:t>
        <a:bodyPr/>
        <a:lstStyle/>
        <a:p>
          <a:endParaRPr lang="en-US"/>
        </a:p>
      </dgm:t>
    </dgm:pt>
    <dgm:pt modelId="{E2530837-D0FF-CE4A-9A00-7A941F9FCA96}" type="sibTrans" cxnId="{CB402F4E-A4D6-4843-9326-700F274E225F}">
      <dgm:prSet/>
      <dgm:spPr/>
      <dgm:t>
        <a:bodyPr/>
        <a:lstStyle/>
        <a:p>
          <a:endParaRPr lang="en-US"/>
        </a:p>
      </dgm:t>
    </dgm:pt>
    <dgm:pt modelId="{19C56C8D-3F2F-FF4B-B370-4E052DE57365}">
      <dgm:prSet/>
      <dgm:spPr/>
      <dgm:t>
        <a:bodyPr/>
        <a:lstStyle/>
        <a:p>
          <a:r>
            <a:rPr lang="en-US" dirty="0"/>
            <a:t>Linkages</a:t>
          </a:r>
        </a:p>
      </dgm:t>
    </dgm:pt>
    <dgm:pt modelId="{F854780F-B0F9-2C4A-A329-F041696CE827}" type="parTrans" cxnId="{60DD9B45-2EF9-4548-9B8A-5AAC7DB74035}">
      <dgm:prSet/>
      <dgm:spPr/>
      <dgm:t>
        <a:bodyPr/>
        <a:lstStyle/>
        <a:p>
          <a:endParaRPr lang="en-US"/>
        </a:p>
      </dgm:t>
    </dgm:pt>
    <dgm:pt modelId="{35FCDB27-2BAF-B14F-9F52-46936E6E9A09}" type="sibTrans" cxnId="{60DD9B45-2EF9-4548-9B8A-5AAC7DB74035}">
      <dgm:prSet/>
      <dgm:spPr/>
      <dgm:t>
        <a:bodyPr/>
        <a:lstStyle/>
        <a:p>
          <a:endParaRPr lang="en-US"/>
        </a:p>
      </dgm:t>
    </dgm:pt>
    <dgm:pt modelId="{5443B8EF-5E3C-2245-A64C-8F49D93CC14B}">
      <dgm:prSet/>
      <dgm:spPr/>
      <dgm:t>
        <a:bodyPr/>
        <a:lstStyle/>
        <a:p>
          <a:r>
            <a:rPr lang="en-US" dirty="0"/>
            <a:t>Relationship to primary care</a:t>
          </a:r>
        </a:p>
      </dgm:t>
    </dgm:pt>
    <dgm:pt modelId="{97558245-25F4-BC4C-963D-F0E06223EAB5}" type="parTrans" cxnId="{27F9F56B-8073-064D-B261-F7B74E7888D0}">
      <dgm:prSet/>
      <dgm:spPr/>
      <dgm:t>
        <a:bodyPr/>
        <a:lstStyle/>
        <a:p>
          <a:endParaRPr lang="en-US"/>
        </a:p>
      </dgm:t>
    </dgm:pt>
    <dgm:pt modelId="{BAE7ADFD-C212-264A-BDB9-4D63A9880ED6}" type="sibTrans" cxnId="{27F9F56B-8073-064D-B261-F7B74E7888D0}">
      <dgm:prSet/>
      <dgm:spPr/>
      <dgm:t>
        <a:bodyPr/>
        <a:lstStyle/>
        <a:p>
          <a:endParaRPr lang="en-US"/>
        </a:p>
      </dgm:t>
    </dgm:pt>
    <dgm:pt modelId="{5F3A36DB-B9FB-954C-8F55-8DA40B35A134}">
      <dgm:prSet/>
      <dgm:spPr/>
      <dgm:t>
        <a:bodyPr/>
        <a:lstStyle/>
        <a:p>
          <a:r>
            <a:rPr lang="en-US" dirty="0"/>
            <a:t>Community organizations</a:t>
          </a:r>
        </a:p>
      </dgm:t>
    </dgm:pt>
    <dgm:pt modelId="{22E44787-D867-5D48-83C0-7CBED93A9517}" type="parTrans" cxnId="{31E02FCA-0F55-D64F-9C4B-5C37703B8CD0}">
      <dgm:prSet/>
      <dgm:spPr/>
      <dgm:t>
        <a:bodyPr/>
        <a:lstStyle/>
        <a:p>
          <a:endParaRPr lang="en-US"/>
        </a:p>
      </dgm:t>
    </dgm:pt>
    <dgm:pt modelId="{7D001F0E-C4B8-8244-8038-34609B77F490}" type="sibTrans" cxnId="{31E02FCA-0F55-D64F-9C4B-5C37703B8CD0}">
      <dgm:prSet/>
      <dgm:spPr/>
      <dgm:t>
        <a:bodyPr/>
        <a:lstStyle/>
        <a:p>
          <a:endParaRPr lang="en-US"/>
        </a:p>
      </dgm:t>
    </dgm:pt>
    <dgm:pt modelId="{5177655E-EDE8-A343-83E3-B3BF1F3F815F}">
      <dgm:prSet/>
      <dgm:spPr/>
      <dgm:t>
        <a:bodyPr/>
        <a:lstStyle/>
        <a:p>
          <a:r>
            <a:rPr lang="en-US" dirty="0"/>
            <a:t>Long term care</a:t>
          </a:r>
        </a:p>
      </dgm:t>
    </dgm:pt>
    <dgm:pt modelId="{7F8E51DB-7BED-944F-89C8-CF3590F110D7}" type="parTrans" cxnId="{7CA058D0-5F8F-D441-896D-8D14824EC9A6}">
      <dgm:prSet/>
      <dgm:spPr/>
      <dgm:t>
        <a:bodyPr/>
        <a:lstStyle/>
        <a:p>
          <a:endParaRPr lang="en-US"/>
        </a:p>
      </dgm:t>
    </dgm:pt>
    <dgm:pt modelId="{522D88B2-BCB5-724D-B34C-0A9DFBED4655}" type="sibTrans" cxnId="{7CA058D0-5F8F-D441-896D-8D14824EC9A6}">
      <dgm:prSet/>
      <dgm:spPr/>
      <dgm:t>
        <a:bodyPr/>
        <a:lstStyle/>
        <a:p>
          <a:endParaRPr lang="en-US"/>
        </a:p>
      </dgm:t>
    </dgm:pt>
    <dgm:pt modelId="{13DC8C07-69AD-304C-99FA-E43E2E8633E1}">
      <dgm:prSet/>
      <dgm:spPr/>
      <dgm:t>
        <a:bodyPr/>
        <a:lstStyle/>
        <a:p>
          <a:r>
            <a:rPr lang="en-US" dirty="0"/>
            <a:t>Embedded or freestanding</a:t>
          </a:r>
        </a:p>
      </dgm:t>
    </dgm:pt>
    <dgm:pt modelId="{059ACA24-34B0-F047-9752-93BFC1CE7717}" type="parTrans" cxnId="{56B52E2A-56BF-BA4C-B50E-F08894E21234}">
      <dgm:prSet/>
      <dgm:spPr/>
      <dgm:t>
        <a:bodyPr/>
        <a:lstStyle/>
        <a:p>
          <a:endParaRPr lang="en-US"/>
        </a:p>
      </dgm:t>
    </dgm:pt>
    <dgm:pt modelId="{C1339AD0-3D8E-F249-A351-3FAC146810A5}" type="sibTrans" cxnId="{56B52E2A-56BF-BA4C-B50E-F08894E21234}">
      <dgm:prSet/>
      <dgm:spPr/>
      <dgm:t>
        <a:bodyPr/>
        <a:lstStyle/>
        <a:p>
          <a:endParaRPr lang="en-US"/>
        </a:p>
      </dgm:t>
    </dgm:pt>
    <dgm:pt modelId="{411792AB-44C5-A841-BEC4-B044264A0469}">
      <dgm:prSet/>
      <dgm:spPr/>
      <dgm:t>
        <a:bodyPr/>
        <a:lstStyle/>
        <a:p>
          <a:r>
            <a:rPr lang="en-US" dirty="0"/>
            <a:t>Criteria for success</a:t>
          </a:r>
        </a:p>
      </dgm:t>
    </dgm:pt>
    <dgm:pt modelId="{FD0D124D-DD51-AC40-B8C0-98AA2ECF9974}" type="parTrans" cxnId="{8BF0E89A-C4DE-0647-8B69-F56172C352A4}">
      <dgm:prSet/>
      <dgm:spPr/>
      <dgm:t>
        <a:bodyPr/>
        <a:lstStyle/>
        <a:p>
          <a:endParaRPr lang="en-US"/>
        </a:p>
      </dgm:t>
    </dgm:pt>
    <dgm:pt modelId="{D01D816C-C877-D149-9A92-1689EAE932AE}" type="sibTrans" cxnId="{8BF0E89A-C4DE-0647-8B69-F56172C352A4}">
      <dgm:prSet/>
      <dgm:spPr/>
      <dgm:t>
        <a:bodyPr/>
        <a:lstStyle/>
        <a:p>
          <a:endParaRPr lang="en-US"/>
        </a:p>
      </dgm:t>
    </dgm:pt>
    <dgm:pt modelId="{F3734474-263F-2C40-8211-8578585FB21F}">
      <dgm:prSet/>
      <dgm:spPr/>
      <dgm:t>
        <a:bodyPr/>
        <a:lstStyle/>
        <a:p>
          <a:r>
            <a:rPr lang="en-US" dirty="0"/>
            <a:t>Financial viability</a:t>
          </a:r>
        </a:p>
      </dgm:t>
    </dgm:pt>
    <dgm:pt modelId="{BA51FAFF-DC80-D14F-8CCE-5F95B0A10062}" type="parTrans" cxnId="{4467C6E0-4C70-7E47-B52F-DAA5063B4B91}">
      <dgm:prSet/>
      <dgm:spPr/>
      <dgm:t>
        <a:bodyPr/>
        <a:lstStyle/>
        <a:p>
          <a:endParaRPr lang="en-US"/>
        </a:p>
      </dgm:t>
    </dgm:pt>
    <dgm:pt modelId="{9C2CB7F5-356F-6D4E-8966-4F3EE51F91AB}" type="sibTrans" cxnId="{4467C6E0-4C70-7E47-B52F-DAA5063B4B91}">
      <dgm:prSet/>
      <dgm:spPr/>
      <dgm:t>
        <a:bodyPr/>
        <a:lstStyle/>
        <a:p>
          <a:endParaRPr lang="en-US"/>
        </a:p>
      </dgm:t>
    </dgm:pt>
    <dgm:pt modelId="{771DBBC2-31FF-7D41-8E83-C043EC6251A2}">
      <dgm:prSet/>
      <dgm:spPr/>
      <dgm:t>
        <a:bodyPr/>
        <a:lstStyle/>
        <a:p>
          <a:r>
            <a:rPr lang="en-US" dirty="0"/>
            <a:t>Improving supports</a:t>
          </a:r>
        </a:p>
      </dgm:t>
    </dgm:pt>
    <dgm:pt modelId="{68A51016-61C4-4440-8BE9-F66AF68373D3}" type="parTrans" cxnId="{CBD4BF4E-106F-AE40-8204-C92B3542A932}">
      <dgm:prSet/>
      <dgm:spPr/>
      <dgm:t>
        <a:bodyPr/>
        <a:lstStyle/>
        <a:p>
          <a:endParaRPr lang="en-US"/>
        </a:p>
      </dgm:t>
    </dgm:pt>
    <dgm:pt modelId="{2ECA2462-962F-2F4F-9A84-62D1B2613F02}" type="sibTrans" cxnId="{CBD4BF4E-106F-AE40-8204-C92B3542A932}">
      <dgm:prSet/>
      <dgm:spPr/>
      <dgm:t>
        <a:bodyPr/>
        <a:lstStyle/>
        <a:p>
          <a:endParaRPr lang="en-US"/>
        </a:p>
      </dgm:t>
    </dgm:pt>
    <dgm:pt modelId="{2213B395-89A3-4442-97F4-6D77D47C26ED}">
      <dgm:prSet phldrT="[Text]"/>
      <dgm:spPr/>
      <dgm:t>
        <a:bodyPr/>
        <a:lstStyle/>
        <a:p>
          <a:r>
            <a:rPr lang="en-US" dirty="0"/>
            <a:t>Referral</a:t>
          </a:r>
        </a:p>
      </dgm:t>
    </dgm:pt>
    <dgm:pt modelId="{DFAE0CD7-67F7-6E4C-A55D-65E03BF36A02}" type="parTrans" cxnId="{932F8F18-F20E-5345-9995-6E0C82BC40EB}">
      <dgm:prSet/>
      <dgm:spPr/>
      <dgm:t>
        <a:bodyPr/>
        <a:lstStyle/>
        <a:p>
          <a:endParaRPr lang="en-US"/>
        </a:p>
      </dgm:t>
    </dgm:pt>
    <dgm:pt modelId="{5ACE726F-6F58-9E4A-8864-BBE831E9CD97}" type="sibTrans" cxnId="{932F8F18-F20E-5345-9995-6E0C82BC40EB}">
      <dgm:prSet/>
      <dgm:spPr/>
      <dgm:t>
        <a:bodyPr/>
        <a:lstStyle/>
        <a:p>
          <a:endParaRPr lang="en-US"/>
        </a:p>
      </dgm:t>
    </dgm:pt>
    <dgm:pt modelId="{2B9A155A-2093-9B48-9C0B-CA4FF8B0D211}" type="pres">
      <dgm:prSet presAssocID="{4339CFEB-90CC-7D43-84B9-8C2658E260F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3037F3E-3090-A640-A9F1-75E6FA755FC8}" type="pres">
      <dgm:prSet presAssocID="{A38C099B-F4EE-7B41-9DAE-5E92AA90F2ED}" presName="linNode" presStyleCnt="0"/>
      <dgm:spPr/>
    </dgm:pt>
    <dgm:pt modelId="{5FF45641-AFCE-4D44-94B3-5E9404C1539B}" type="pres">
      <dgm:prSet presAssocID="{A38C099B-F4EE-7B41-9DAE-5E92AA90F2ED}" presName="parent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4FE03D-4CA2-0A4F-BCB4-514D2D894E8B}" type="pres">
      <dgm:prSet presAssocID="{A38C099B-F4EE-7B41-9DAE-5E92AA90F2ED}" presName="childShp" presStyleLbl="b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C83CD-BC91-474B-85A3-B0A185D7C3C5}" type="pres">
      <dgm:prSet presAssocID="{143F1788-6C30-5648-861C-A199932982C5}" presName="spacing" presStyleCnt="0"/>
      <dgm:spPr/>
    </dgm:pt>
    <dgm:pt modelId="{2F48C3C2-B635-E740-8557-97C2958743D9}" type="pres">
      <dgm:prSet presAssocID="{6BD5D302-493B-B946-8B70-824668802CCD}" presName="linNode" presStyleCnt="0"/>
      <dgm:spPr/>
    </dgm:pt>
    <dgm:pt modelId="{C960303A-F1C0-8140-BA69-C680083F92F6}" type="pres">
      <dgm:prSet presAssocID="{6BD5D302-493B-B946-8B70-824668802CCD}" presName="parent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2F3455-6B7A-8845-A911-9549CE20B62C}" type="pres">
      <dgm:prSet presAssocID="{6BD5D302-493B-B946-8B70-824668802CCD}" presName="childShp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9ADF2-1010-A043-A10D-FAF5EEF75F20}" type="pres">
      <dgm:prSet presAssocID="{51F5157E-50B4-D34B-B45B-698B82922151}" presName="spacing" presStyleCnt="0"/>
      <dgm:spPr/>
    </dgm:pt>
    <dgm:pt modelId="{34F25F86-8442-714A-AF2B-58F40909CDF7}" type="pres">
      <dgm:prSet presAssocID="{4A61A664-B885-2144-A502-2296C77D80D1}" presName="linNode" presStyleCnt="0"/>
      <dgm:spPr/>
    </dgm:pt>
    <dgm:pt modelId="{4258CC89-7379-B245-B467-3B8E1517A1D0}" type="pres">
      <dgm:prSet presAssocID="{4A61A664-B885-2144-A502-2296C77D80D1}" presName="parent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1016CE-E9C9-C94A-AD58-8E8A4E08EEB5}" type="pres">
      <dgm:prSet presAssocID="{4A61A664-B885-2144-A502-2296C77D80D1}" presName="childShp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FE1697-CFA9-B543-9E31-45A193698274}" type="pres">
      <dgm:prSet presAssocID="{37932168-D723-C44A-82CC-3C8814A341B2}" presName="spacing" presStyleCnt="0"/>
      <dgm:spPr/>
    </dgm:pt>
    <dgm:pt modelId="{E6B32716-285F-9D48-815B-68F07D2D91FC}" type="pres">
      <dgm:prSet presAssocID="{CA0D8B77-91F9-8E4D-BAA9-F64994CB249C}" presName="linNode" presStyleCnt="0"/>
      <dgm:spPr/>
    </dgm:pt>
    <dgm:pt modelId="{544F9143-4491-FC48-9CB9-8AD71FFE1828}" type="pres">
      <dgm:prSet presAssocID="{CA0D8B77-91F9-8E4D-BAA9-F64994CB249C}" presName="parent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2CDFEF-E772-554C-AA2A-7F95E3E326AB}" type="pres">
      <dgm:prSet presAssocID="{CA0D8B77-91F9-8E4D-BAA9-F64994CB249C}" presName="childShp" presStyleLbl="b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A7ECE4-8DD0-624A-A0B8-0443E16BBF01}" type="pres">
      <dgm:prSet presAssocID="{CDA840E2-0176-AB44-968D-F0339E86F091}" presName="spacing" presStyleCnt="0"/>
      <dgm:spPr/>
    </dgm:pt>
    <dgm:pt modelId="{3D775387-B9CC-2C4F-BA71-61DCBF3AD91F}" type="pres">
      <dgm:prSet presAssocID="{0FD54862-8069-BC49-B5BB-FE716D10C623}" presName="linNode" presStyleCnt="0"/>
      <dgm:spPr/>
    </dgm:pt>
    <dgm:pt modelId="{46658176-4BB0-4849-93D4-5BC870EB0E02}" type="pres">
      <dgm:prSet presAssocID="{0FD54862-8069-BC49-B5BB-FE716D10C623}" presName="parent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9F4E89-C44D-384F-9216-0407DF83C3AD}" type="pres">
      <dgm:prSet presAssocID="{0FD54862-8069-BC49-B5BB-FE716D10C623}" presName="childShp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E4DAA-B0D9-F44B-A7D4-2D296E658928}" type="pres">
      <dgm:prSet presAssocID="{ACC86077-6DA7-3F48-AF62-13F0DFBE8F6A}" presName="spacing" presStyleCnt="0"/>
      <dgm:spPr/>
    </dgm:pt>
    <dgm:pt modelId="{65A52B57-6521-B04F-8CF9-132A728153D1}" type="pres">
      <dgm:prSet presAssocID="{19C56C8D-3F2F-FF4B-B370-4E052DE57365}" presName="linNode" presStyleCnt="0"/>
      <dgm:spPr/>
    </dgm:pt>
    <dgm:pt modelId="{1A6D311A-B25B-5D43-B532-93E690AEC236}" type="pres">
      <dgm:prSet presAssocID="{19C56C8D-3F2F-FF4B-B370-4E052DE57365}" presName="parent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0D50BA-2272-394D-B132-813BCCF87FAB}" type="pres">
      <dgm:prSet presAssocID="{19C56C8D-3F2F-FF4B-B370-4E052DE57365}" presName="childShp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965D8F-8038-1944-9529-CE87CBD33E02}" type="presOf" srcId="{5177655E-EDE8-A343-83E3-B3BF1F3F815F}" destId="{140D50BA-2272-394D-B132-813BCCF87FAB}" srcOrd="0" destOrd="2" presId="urn:microsoft.com/office/officeart/2005/8/layout/vList6"/>
    <dgm:cxn modelId="{F9DDA532-861A-304D-A335-790CFEBF6FD6}" srcId="{4339CFEB-90CC-7D43-84B9-8C2658E260F7}" destId="{A38C099B-F4EE-7B41-9DAE-5E92AA90F2ED}" srcOrd="0" destOrd="0" parTransId="{943B5FF1-5CEC-CB4C-B94A-65AEF7D4D716}" sibTransId="{143F1788-6C30-5648-861C-A199932982C5}"/>
    <dgm:cxn modelId="{1F04E5A0-7D4A-EE48-AABD-E59E2D37DA47}" type="presOf" srcId="{A38C099B-F4EE-7B41-9DAE-5E92AA90F2ED}" destId="{5FF45641-AFCE-4D44-94B3-5E9404C1539B}" srcOrd="0" destOrd="0" presId="urn:microsoft.com/office/officeart/2005/8/layout/vList6"/>
    <dgm:cxn modelId="{157D1D21-DF2B-1E4F-AD91-BE6B17AB7EE4}" type="presOf" srcId="{4A61A664-B885-2144-A502-2296C77D80D1}" destId="{4258CC89-7379-B245-B467-3B8E1517A1D0}" srcOrd="0" destOrd="0" presId="urn:microsoft.com/office/officeart/2005/8/layout/vList6"/>
    <dgm:cxn modelId="{667778EC-E8D8-2140-BA24-12165A421C4F}" type="presOf" srcId="{771DBBC2-31FF-7D41-8E83-C043EC6251A2}" destId="{4C2CDFEF-E772-554C-AA2A-7F95E3E326AB}" srcOrd="0" destOrd="2" presId="urn:microsoft.com/office/officeart/2005/8/layout/vList6"/>
    <dgm:cxn modelId="{C71642B4-FA51-CB4E-BB34-85AA540CC718}" type="presOf" srcId="{9BCF56C8-2779-0540-BB43-3447D44A724B}" destId="{B62F3455-6B7A-8845-A911-9549CE20B62C}" srcOrd="0" destOrd="1" presId="urn:microsoft.com/office/officeart/2005/8/layout/vList6"/>
    <dgm:cxn modelId="{EA996492-6326-684E-A2CC-C4FB09E8455E}" type="presOf" srcId="{13DC8C07-69AD-304C-99FA-E43E2E8633E1}" destId="{851016CE-E9C9-C94A-AD58-8E8A4E08EEB5}" srcOrd="0" destOrd="0" presId="urn:microsoft.com/office/officeart/2005/8/layout/vList6"/>
    <dgm:cxn modelId="{CBD4BF4E-106F-AE40-8204-C92B3542A932}" srcId="{CA0D8B77-91F9-8E4D-BAA9-F64994CB249C}" destId="{771DBBC2-31FF-7D41-8E83-C043EC6251A2}" srcOrd="2" destOrd="0" parTransId="{68A51016-61C4-4440-8BE9-F66AF68373D3}" sibTransId="{2ECA2462-962F-2F4F-9A84-62D1B2613F02}"/>
    <dgm:cxn modelId="{27F9F56B-8073-064D-B261-F7B74E7888D0}" srcId="{19C56C8D-3F2F-FF4B-B370-4E052DE57365}" destId="{5443B8EF-5E3C-2245-A64C-8F49D93CC14B}" srcOrd="0" destOrd="0" parTransId="{97558245-25F4-BC4C-963D-F0E06223EAB5}" sibTransId="{BAE7ADFD-C212-264A-BDB9-4D63A9880ED6}"/>
    <dgm:cxn modelId="{223974D6-D716-BB47-AE11-364F84747870}" srcId="{CA0D8B77-91F9-8E4D-BAA9-F64994CB249C}" destId="{FA621AEA-9FFE-1E47-86E3-5820ADD81E81}" srcOrd="1" destOrd="0" parTransId="{6ED583FC-DEDA-264B-B779-4159180F2D41}" sibTransId="{2D911254-88C3-684C-81F2-0280FA255EAF}"/>
    <dgm:cxn modelId="{178D4D01-AA0A-4446-9D81-1A4345C32971}" type="presOf" srcId="{5F3A36DB-B9FB-954C-8F55-8DA40B35A134}" destId="{140D50BA-2272-394D-B132-813BCCF87FAB}" srcOrd="0" destOrd="1" presId="urn:microsoft.com/office/officeart/2005/8/layout/vList6"/>
    <dgm:cxn modelId="{7BB6B00C-F556-A941-96A0-29E8993C44E0}" srcId="{A38C099B-F4EE-7B41-9DAE-5E92AA90F2ED}" destId="{4CE6EBA8-2B18-E845-A47F-9105782B09E3}" srcOrd="2" destOrd="0" parTransId="{711C5AC4-F9C1-4B43-9A71-E43F00B6A9C3}" sibTransId="{3076E78A-FCF1-034F-AFF4-558725E0D41D}"/>
    <dgm:cxn modelId="{7CA058D0-5F8F-D441-896D-8D14824EC9A6}" srcId="{19C56C8D-3F2F-FF4B-B370-4E052DE57365}" destId="{5177655E-EDE8-A343-83E3-B3BF1F3F815F}" srcOrd="2" destOrd="0" parTransId="{7F8E51DB-7BED-944F-89C8-CF3590F110D7}" sibTransId="{522D88B2-BCB5-724D-B34C-0A9DFBED4655}"/>
    <dgm:cxn modelId="{CB7FB216-F273-8342-AD40-1463F15AFE2E}" srcId="{4A61A664-B885-2144-A502-2296C77D80D1}" destId="{61746A52-87B1-1740-B8C9-BDF4BC87FA47}" srcOrd="1" destOrd="0" parTransId="{B0FF0A3F-6531-4249-A6D3-701862DE2AB8}" sibTransId="{C390E35C-2FE7-1F40-806B-D08E50D18E5A}"/>
    <dgm:cxn modelId="{218A4894-E89B-AD45-8C8A-4E4B58B8704A}" type="presOf" srcId="{0FD54862-8069-BC49-B5BB-FE716D10C623}" destId="{46658176-4BB0-4849-93D4-5BC870EB0E02}" srcOrd="0" destOrd="0" presId="urn:microsoft.com/office/officeart/2005/8/layout/vList6"/>
    <dgm:cxn modelId="{824DC147-8C5F-7645-B364-AD83345ADD84}" type="presOf" srcId="{FA621AEA-9FFE-1E47-86E3-5820ADD81E81}" destId="{4C2CDFEF-E772-554C-AA2A-7F95E3E326AB}" srcOrd="0" destOrd="1" presId="urn:microsoft.com/office/officeart/2005/8/layout/vList6"/>
    <dgm:cxn modelId="{8BF0E89A-C4DE-0647-8B69-F56172C352A4}" srcId="{0FD54862-8069-BC49-B5BB-FE716D10C623}" destId="{411792AB-44C5-A841-BEC4-B044264A0469}" srcOrd="0" destOrd="0" parTransId="{FD0D124D-DD51-AC40-B8C0-98AA2ECF9974}" sibTransId="{D01D816C-C877-D149-9A92-1689EAE932AE}"/>
    <dgm:cxn modelId="{8A5BBA23-D662-1046-BEBB-1CA06F1DB3F9}" type="presOf" srcId="{19C56C8D-3F2F-FF4B-B370-4E052DE57365}" destId="{1A6D311A-B25B-5D43-B532-93E690AEC236}" srcOrd="0" destOrd="0" presId="urn:microsoft.com/office/officeart/2005/8/layout/vList6"/>
    <dgm:cxn modelId="{CB6BD156-DE53-C24D-9200-527DBDA45029}" type="presOf" srcId="{E6693F2C-0229-9640-9075-17997656C2E1}" destId="{851016CE-E9C9-C94A-AD58-8E8A4E08EEB5}" srcOrd="0" destOrd="2" presId="urn:microsoft.com/office/officeart/2005/8/layout/vList6"/>
    <dgm:cxn modelId="{AEBE5BB8-5F58-C848-AAA1-E29EF8614B6E}" srcId="{6BD5D302-493B-B946-8B70-824668802CCD}" destId="{9BCF56C8-2779-0540-BB43-3447D44A724B}" srcOrd="1" destOrd="0" parTransId="{1E32E0B3-F54C-D747-BC40-0FBB4441A180}" sibTransId="{C9F7C564-EDAF-E842-9F7A-A84082FE30DA}"/>
    <dgm:cxn modelId="{6D698CA5-99CD-7E4E-B336-1A5257643A2A}" type="presOf" srcId="{6BD5D302-493B-B946-8B70-824668802CCD}" destId="{C960303A-F1C0-8140-BA69-C680083F92F6}" srcOrd="0" destOrd="0" presId="urn:microsoft.com/office/officeart/2005/8/layout/vList6"/>
    <dgm:cxn modelId="{31E02FCA-0F55-D64F-9C4B-5C37703B8CD0}" srcId="{19C56C8D-3F2F-FF4B-B370-4E052DE57365}" destId="{5F3A36DB-B9FB-954C-8F55-8DA40B35A134}" srcOrd="1" destOrd="0" parTransId="{22E44787-D867-5D48-83C0-7CBED93A9517}" sibTransId="{7D001F0E-C4B8-8244-8038-34609B77F490}"/>
    <dgm:cxn modelId="{D4F175E5-99A9-D146-BEB5-14E32FE2BADD}" srcId="{A38C099B-F4EE-7B41-9DAE-5E92AA90F2ED}" destId="{58747B16-4A1F-4048-80A4-838CC47059D7}" srcOrd="0" destOrd="0" parTransId="{83A20CBE-E2A5-054F-B826-479E986165CC}" sibTransId="{EA851550-365F-A340-B1A4-83FE776BBEDB}"/>
    <dgm:cxn modelId="{81B7FBC7-88F5-2E47-B58C-F6A88E50F2F0}" srcId="{CA0D8B77-91F9-8E4D-BAA9-F64994CB249C}" destId="{E0C57C60-C227-B44B-A44C-E6A40C56FAAD}" srcOrd="0" destOrd="0" parTransId="{FB4442F2-81D3-C742-B08F-FEE32D75B513}" sibTransId="{6D2718B0-6E7C-DC41-B897-5F3AA68A5F32}"/>
    <dgm:cxn modelId="{60DD9B45-2EF9-4548-9B8A-5AAC7DB74035}" srcId="{4339CFEB-90CC-7D43-84B9-8C2658E260F7}" destId="{19C56C8D-3F2F-FF4B-B370-4E052DE57365}" srcOrd="5" destOrd="0" parTransId="{F854780F-B0F9-2C4A-A329-F041696CE827}" sibTransId="{35FCDB27-2BAF-B14F-9F52-46936E6E9A09}"/>
    <dgm:cxn modelId="{76F4BB60-34A5-D842-B80A-1B11356D8369}" type="presOf" srcId="{2213B395-89A3-4442-97F4-6D77D47C26ED}" destId="{B62F3455-6B7A-8845-A911-9549CE20B62C}" srcOrd="0" destOrd="2" presId="urn:microsoft.com/office/officeart/2005/8/layout/vList6"/>
    <dgm:cxn modelId="{5C504ABA-AB51-8945-8928-811F01823C87}" type="presOf" srcId="{20C6D3EC-76A4-8845-9112-506F909F9765}" destId="{1C4FE03D-4CA2-0A4F-BCB4-514D2D894E8B}" srcOrd="0" destOrd="1" presId="urn:microsoft.com/office/officeart/2005/8/layout/vList6"/>
    <dgm:cxn modelId="{CDA03B1F-7A6A-BA4A-AB22-094BD6E0920A}" srcId="{4339CFEB-90CC-7D43-84B9-8C2658E260F7}" destId="{CA0D8B77-91F9-8E4D-BAA9-F64994CB249C}" srcOrd="3" destOrd="0" parTransId="{4B38EC27-AAFA-E24D-A61D-8DA992DC4B86}" sibTransId="{CDA840E2-0176-AB44-968D-F0339E86F091}"/>
    <dgm:cxn modelId="{7A527FB4-7E11-E54A-A77D-F13120ACADBB}" type="presOf" srcId="{411792AB-44C5-A841-BEC4-B044264A0469}" destId="{D69F4E89-C44D-384F-9216-0407DF83C3AD}" srcOrd="0" destOrd="0" presId="urn:microsoft.com/office/officeart/2005/8/layout/vList6"/>
    <dgm:cxn modelId="{EB9FF88C-4207-0948-85E1-CCCB6ED3F45F}" srcId="{A38C099B-F4EE-7B41-9DAE-5E92AA90F2ED}" destId="{20C6D3EC-76A4-8845-9112-506F909F9765}" srcOrd="1" destOrd="0" parTransId="{6761C8F9-4ECE-5E4E-B7F5-D69C8FDC424A}" sibTransId="{1BAB6862-7F6D-0F42-B5AE-EB91095341C4}"/>
    <dgm:cxn modelId="{BDB0A10D-6231-C64C-A17C-72AFCD1F5DA6}" srcId="{6BD5D302-493B-B946-8B70-824668802CCD}" destId="{335A0CFA-8342-5444-930F-F11E1D65C91B}" srcOrd="0" destOrd="0" parTransId="{7C0B6218-8EEC-5848-8C09-604B58892599}" sibTransId="{0E04F48F-6F65-9B46-A80E-C57F33A7FEC4}"/>
    <dgm:cxn modelId="{1A140D73-90B3-E24C-AB19-6AA93426EEC5}" type="presOf" srcId="{4339CFEB-90CC-7D43-84B9-8C2658E260F7}" destId="{2B9A155A-2093-9B48-9C0B-CA4FF8B0D211}" srcOrd="0" destOrd="0" presId="urn:microsoft.com/office/officeart/2005/8/layout/vList6"/>
    <dgm:cxn modelId="{A314BE1E-EB77-5D4E-B676-8B47CA218027}" type="presOf" srcId="{335A0CFA-8342-5444-930F-F11E1D65C91B}" destId="{B62F3455-6B7A-8845-A911-9549CE20B62C}" srcOrd="0" destOrd="0" presId="urn:microsoft.com/office/officeart/2005/8/layout/vList6"/>
    <dgm:cxn modelId="{E72776FE-7589-AB40-A7A7-7BE7206CEF31}" type="presOf" srcId="{4CE6EBA8-2B18-E845-A47F-9105782B09E3}" destId="{1C4FE03D-4CA2-0A4F-BCB4-514D2D894E8B}" srcOrd="0" destOrd="2" presId="urn:microsoft.com/office/officeart/2005/8/layout/vList6"/>
    <dgm:cxn modelId="{932F8F18-F20E-5345-9995-6E0C82BC40EB}" srcId="{6BD5D302-493B-B946-8B70-824668802CCD}" destId="{2213B395-89A3-4442-97F4-6D77D47C26ED}" srcOrd="2" destOrd="0" parTransId="{DFAE0CD7-67F7-6E4C-A55D-65E03BF36A02}" sibTransId="{5ACE726F-6F58-9E4A-8864-BBE831E9CD97}"/>
    <dgm:cxn modelId="{BD8A1D33-2D04-D94B-9F61-1D39A5F8148D}" type="presOf" srcId="{5443B8EF-5E3C-2245-A64C-8F49D93CC14B}" destId="{140D50BA-2272-394D-B132-813BCCF87FAB}" srcOrd="0" destOrd="0" presId="urn:microsoft.com/office/officeart/2005/8/layout/vList6"/>
    <dgm:cxn modelId="{6619FB04-3D24-A142-AEDA-737534FD7366}" srcId="{4339CFEB-90CC-7D43-84B9-8C2658E260F7}" destId="{0FD54862-8069-BC49-B5BB-FE716D10C623}" srcOrd="4" destOrd="0" parTransId="{02F5D39A-7BAF-3442-B257-FFE5E80E3658}" sibTransId="{ACC86077-6DA7-3F48-AF62-13F0DFBE8F6A}"/>
    <dgm:cxn modelId="{3A781A22-34CF-F04D-AC5B-F81B945D0DF2}" type="presOf" srcId="{E0C57C60-C227-B44B-A44C-E6A40C56FAAD}" destId="{4C2CDFEF-E772-554C-AA2A-7F95E3E326AB}" srcOrd="0" destOrd="0" presId="urn:microsoft.com/office/officeart/2005/8/layout/vList6"/>
    <dgm:cxn modelId="{33D03347-4053-D34A-9470-44BB7B55F07A}" type="presOf" srcId="{61746A52-87B1-1740-B8C9-BDF4BC87FA47}" destId="{851016CE-E9C9-C94A-AD58-8E8A4E08EEB5}" srcOrd="0" destOrd="1" presId="urn:microsoft.com/office/officeart/2005/8/layout/vList6"/>
    <dgm:cxn modelId="{CB402F4E-A4D6-4843-9326-700F274E225F}" srcId="{4A61A664-B885-2144-A502-2296C77D80D1}" destId="{E6693F2C-0229-9640-9075-17997656C2E1}" srcOrd="2" destOrd="0" parTransId="{EF68E60C-1953-F54A-8230-DBBFEB99B0DD}" sibTransId="{E2530837-D0FF-CE4A-9A00-7A941F9FCA96}"/>
    <dgm:cxn modelId="{FD819038-FCCF-284E-897E-EE0CEAD4D3C3}" type="presOf" srcId="{CA0D8B77-91F9-8E4D-BAA9-F64994CB249C}" destId="{544F9143-4491-FC48-9CB9-8AD71FFE1828}" srcOrd="0" destOrd="0" presId="urn:microsoft.com/office/officeart/2005/8/layout/vList6"/>
    <dgm:cxn modelId="{56B52E2A-56BF-BA4C-B50E-F08894E21234}" srcId="{4A61A664-B885-2144-A502-2296C77D80D1}" destId="{13DC8C07-69AD-304C-99FA-E43E2E8633E1}" srcOrd="0" destOrd="0" parTransId="{059ACA24-34B0-F047-9752-93BFC1CE7717}" sibTransId="{C1339AD0-3D8E-F249-A351-3FAC146810A5}"/>
    <dgm:cxn modelId="{4467C6E0-4C70-7E47-B52F-DAA5063B4B91}" srcId="{0FD54862-8069-BC49-B5BB-FE716D10C623}" destId="{F3734474-263F-2C40-8211-8578585FB21F}" srcOrd="1" destOrd="0" parTransId="{BA51FAFF-DC80-D14F-8CCE-5F95B0A10062}" sibTransId="{9C2CB7F5-356F-6D4E-8966-4F3EE51F91AB}"/>
    <dgm:cxn modelId="{F21FDB20-D0AC-C143-AEB2-4CBBC93263EC}" type="presOf" srcId="{F3734474-263F-2C40-8211-8578585FB21F}" destId="{D69F4E89-C44D-384F-9216-0407DF83C3AD}" srcOrd="0" destOrd="1" presId="urn:microsoft.com/office/officeart/2005/8/layout/vList6"/>
    <dgm:cxn modelId="{8FB36BE1-B59C-924E-A84E-2080CFFA5EA2}" srcId="{4339CFEB-90CC-7D43-84B9-8C2658E260F7}" destId="{4A61A664-B885-2144-A502-2296C77D80D1}" srcOrd="2" destOrd="0" parTransId="{6567CBB5-6A91-AB4D-9C40-3E7146AFE32F}" sibTransId="{37932168-D723-C44A-82CC-3C8814A341B2}"/>
    <dgm:cxn modelId="{D1103885-729D-BE4C-9345-8468B0E677BE}" srcId="{4339CFEB-90CC-7D43-84B9-8C2658E260F7}" destId="{6BD5D302-493B-B946-8B70-824668802CCD}" srcOrd="1" destOrd="0" parTransId="{C3FDBA89-8539-CD4A-AAE1-4DD08B9E36F5}" sibTransId="{51F5157E-50B4-D34B-B45B-698B82922151}"/>
    <dgm:cxn modelId="{53395769-06CA-0942-9715-088937F2CA53}" type="presOf" srcId="{58747B16-4A1F-4048-80A4-838CC47059D7}" destId="{1C4FE03D-4CA2-0A4F-BCB4-514D2D894E8B}" srcOrd="0" destOrd="0" presId="urn:microsoft.com/office/officeart/2005/8/layout/vList6"/>
    <dgm:cxn modelId="{9C07056A-A7AC-3940-B2F6-9243E65FF17F}" type="presParOf" srcId="{2B9A155A-2093-9B48-9C0B-CA4FF8B0D211}" destId="{E3037F3E-3090-A640-A9F1-75E6FA755FC8}" srcOrd="0" destOrd="0" presId="urn:microsoft.com/office/officeart/2005/8/layout/vList6"/>
    <dgm:cxn modelId="{02898B48-37CE-064D-B171-36F0A5F25595}" type="presParOf" srcId="{E3037F3E-3090-A640-A9F1-75E6FA755FC8}" destId="{5FF45641-AFCE-4D44-94B3-5E9404C1539B}" srcOrd="0" destOrd="0" presId="urn:microsoft.com/office/officeart/2005/8/layout/vList6"/>
    <dgm:cxn modelId="{2A064848-4648-5940-BA54-15FE42CA7675}" type="presParOf" srcId="{E3037F3E-3090-A640-A9F1-75E6FA755FC8}" destId="{1C4FE03D-4CA2-0A4F-BCB4-514D2D894E8B}" srcOrd="1" destOrd="0" presId="urn:microsoft.com/office/officeart/2005/8/layout/vList6"/>
    <dgm:cxn modelId="{92FF43D9-0552-1444-8E5A-8B3F6C57DA6E}" type="presParOf" srcId="{2B9A155A-2093-9B48-9C0B-CA4FF8B0D211}" destId="{F87C83CD-BC91-474B-85A3-B0A185D7C3C5}" srcOrd="1" destOrd="0" presId="urn:microsoft.com/office/officeart/2005/8/layout/vList6"/>
    <dgm:cxn modelId="{0EDF1101-32E9-C546-8088-AB496BD0E776}" type="presParOf" srcId="{2B9A155A-2093-9B48-9C0B-CA4FF8B0D211}" destId="{2F48C3C2-B635-E740-8557-97C2958743D9}" srcOrd="2" destOrd="0" presId="urn:microsoft.com/office/officeart/2005/8/layout/vList6"/>
    <dgm:cxn modelId="{310A2683-37C5-C64C-B8F3-45CA365C71ED}" type="presParOf" srcId="{2F48C3C2-B635-E740-8557-97C2958743D9}" destId="{C960303A-F1C0-8140-BA69-C680083F92F6}" srcOrd="0" destOrd="0" presId="urn:microsoft.com/office/officeart/2005/8/layout/vList6"/>
    <dgm:cxn modelId="{20838D6D-5400-AC47-9C21-3DAE17400491}" type="presParOf" srcId="{2F48C3C2-B635-E740-8557-97C2958743D9}" destId="{B62F3455-6B7A-8845-A911-9549CE20B62C}" srcOrd="1" destOrd="0" presId="urn:microsoft.com/office/officeart/2005/8/layout/vList6"/>
    <dgm:cxn modelId="{2357B2DD-1342-EC4A-8533-44EC8C987C58}" type="presParOf" srcId="{2B9A155A-2093-9B48-9C0B-CA4FF8B0D211}" destId="{7489ADF2-1010-A043-A10D-FAF5EEF75F20}" srcOrd="3" destOrd="0" presId="urn:microsoft.com/office/officeart/2005/8/layout/vList6"/>
    <dgm:cxn modelId="{DF8440C4-EE13-2246-B8D1-1487BD17E597}" type="presParOf" srcId="{2B9A155A-2093-9B48-9C0B-CA4FF8B0D211}" destId="{34F25F86-8442-714A-AF2B-58F40909CDF7}" srcOrd="4" destOrd="0" presId="urn:microsoft.com/office/officeart/2005/8/layout/vList6"/>
    <dgm:cxn modelId="{9EE3CACF-ACC1-134D-865A-F4F7115C43A5}" type="presParOf" srcId="{34F25F86-8442-714A-AF2B-58F40909CDF7}" destId="{4258CC89-7379-B245-B467-3B8E1517A1D0}" srcOrd="0" destOrd="0" presId="urn:microsoft.com/office/officeart/2005/8/layout/vList6"/>
    <dgm:cxn modelId="{B8DB8E46-0D37-E04F-8641-3927FBFF16D7}" type="presParOf" srcId="{34F25F86-8442-714A-AF2B-58F40909CDF7}" destId="{851016CE-E9C9-C94A-AD58-8E8A4E08EEB5}" srcOrd="1" destOrd="0" presId="urn:microsoft.com/office/officeart/2005/8/layout/vList6"/>
    <dgm:cxn modelId="{17A1BDB9-421C-C54C-B578-32F54960F230}" type="presParOf" srcId="{2B9A155A-2093-9B48-9C0B-CA4FF8B0D211}" destId="{22FE1697-CFA9-B543-9E31-45A193698274}" srcOrd="5" destOrd="0" presId="urn:microsoft.com/office/officeart/2005/8/layout/vList6"/>
    <dgm:cxn modelId="{90AAF826-DBF3-C24E-AA42-E4EFD1A24BC0}" type="presParOf" srcId="{2B9A155A-2093-9B48-9C0B-CA4FF8B0D211}" destId="{E6B32716-285F-9D48-815B-68F07D2D91FC}" srcOrd="6" destOrd="0" presId="urn:microsoft.com/office/officeart/2005/8/layout/vList6"/>
    <dgm:cxn modelId="{6D997773-756A-AA4A-A682-3409E26004D5}" type="presParOf" srcId="{E6B32716-285F-9D48-815B-68F07D2D91FC}" destId="{544F9143-4491-FC48-9CB9-8AD71FFE1828}" srcOrd="0" destOrd="0" presId="urn:microsoft.com/office/officeart/2005/8/layout/vList6"/>
    <dgm:cxn modelId="{F8CE77A2-3FC8-4945-B4CB-82E631F7C542}" type="presParOf" srcId="{E6B32716-285F-9D48-815B-68F07D2D91FC}" destId="{4C2CDFEF-E772-554C-AA2A-7F95E3E326AB}" srcOrd="1" destOrd="0" presId="urn:microsoft.com/office/officeart/2005/8/layout/vList6"/>
    <dgm:cxn modelId="{99309BB2-E671-B645-95F6-0970B7C2A496}" type="presParOf" srcId="{2B9A155A-2093-9B48-9C0B-CA4FF8B0D211}" destId="{F5A7ECE4-8DD0-624A-A0B8-0443E16BBF01}" srcOrd="7" destOrd="0" presId="urn:microsoft.com/office/officeart/2005/8/layout/vList6"/>
    <dgm:cxn modelId="{1D34E5BA-77DC-A344-8D73-0AD68628C27A}" type="presParOf" srcId="{2B9A155A-2093-9B48-9C0B-CA4FF8B0D211}" destId="{3D775387-B9CC-2C4F-BA71-61DCBF3AD91F}" srcOrd="8" destOrd="0" presId="urn:microsoft.com/office/officeart/2005/8/layout/vList6"/>
    <dgm:cxn modelId="{2CE57218-DBF7-B241-B53B-A47ED7357C05}" type="presParOf" srcId="{3D775387-B9CC-2C4F-BA71-61DCBF3AD91F}" destId="{46658176-4BB0-4849-93D4-5BC870EB0E02}" srcOrd="0" destOrd="0" presId="urn:microsoft.com/office/officeart/2005/8/layout/vList6"/>
    <dgm:cxn modelId="{2FA22D41-E4F6-734D-A1C9-08021AB03906}" type="presParOf" srcId="{3D775387-B9CC-2C4F-BA71-61DCBF3AD91F}" destId="{D69F4E89-C44D-384F-9216-0407DF83C3AD}" srcOrd="1" destOrd="0" presId="urn:microsoft.com/office/officeart/2005/8/layout/vList6"/>
    <dgm:cxn modelId="{071CA891-16DB-4A43-845A-9712B773F41F}" type="presParOf" srcId="{2B9A155A-2093-9B48-9C0B-CA4FF8B0D211}" destId="{FCBE4DAA-B0D9-F44B-A7D4-2D296E658928}" srcOrd="9" destOrd="0" presId="urn:microsoft.com/office/officeart/2005/8/layout/vList6"/>
    <dgm:cxn modelId="{6E96E8FE-64D8-AB4F-91E5-67BC4A37907A}" type="presParOf" srcId="{2B9A155A-2093-9B48-9C0B-CA4FF8B0D211}" destId="{65A52B57-6521-B04F-8CF9-132A728153D1}" srcOrd="10" destOrd="0" presId="urn:microsoft.com/office/officeart/2005/8/layout/vList6"/>
    <dgm:cxn modelId="{7DF00240-B9A3-3945-937A-7741281D73F5}" type="presParOf" srcId="{65A52B57-6521-B04F-8CF9-132A728153D1}" destId="{1A6D311A-B25B-5D43-B532-93E690AEC236}" srcOrd="0" destOrd="0" presId="urn:microsoft.com/office/officeart/2005/8/layout/vList6"/>
    <dgm:cxn modelId="{DA4E9831-AC3A-9B4F-A4C7-EC5973129EC5}" type="presParOf" srcId="{65A52B57-6521-B04F-8CF9-132A728153D1}" destId="{140D50BA-2272-394D-B132-813BCCF87FA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AE49C-28B9-194F-8E19-03E215F030BA}">
      <dsp:nvSpPr>
        <dsp:cNvPr id="0" name=""/>
        <dsp:cNvSpPr/>
      </dsp:nvSpPr>
      <dsp:spPr>
        <a:xfrm>
          <a:off x="4266" y="1610700"/>
          <a:ext cx="1940127" cy="1110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Background</a:t>
          </a:r>
        </a:p>
      </dsp:txBody>
      <dsp:txXfrm>
        <a:off x="4266" y="1610700"/>
        <a:ext cx="1940127" cy="740293"/>
      </dsp:txXfrm>
    </dsp:sp>
    <dsp:sp modelId="{9A8B6764-94A6-4B48-9389-8D93EBB99DC6}">
      <dsp:nvSpPr>
        <dsp:cNvPr id="0" name=""/>
        <dsp:cNvSpPr/>
      </dsp:nvSpPr>
      <dsp:spPr>
        <a:xfrm>
          <a:off x="401642" y="2350994"/>
          <a:ext cx="1940127" cy="10944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 t="-6000" b="-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01D4A-1D97-6345-A29D-D4F00E46C90A}">
      <dsp:nvSpPr>
        <dsp:cNvPr id="0" name=""/>
        <dsp:cNvSpPr/>
      </dsp:nvSpPr>
      <dsp:spPr>
        <a:xfrm>
          <a:off x="2238510" y="1739329"/>
          <a:ext cx="623526" cy="4830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2238510" y="1835936"/>
        <a:ext cx="478616" cy="289821"/>
      </dsp:txXfrm>
    </dsp:sp>
    <dsp:sp modelId="{352A79AA-0B45-154A-A23E-CD678F960532}">
      <dsp:nvSpPr>
        <dsp:cNvPr id="0" name=""/>
        <dsp:cNvSpPr/>
      </dsp:nvSpPr>
      <dsp:spPr>
        <a:xfrm>
          <a:off x="3120859" y="1610700"/>
          <a:ext cx="1940127" cy="1110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Descriptions and examples</a:t>
          </a:r>
        </a:p>
      </dsp:txBody>
      <dsp:txXfrm>
        <a:off x="3120859" y="1610700"/>
        <a:ext cx="1940127" cy="740293"/>
      </dsp:txXfrm>
    </dsp:sp>
    <dsp:sp modelId="{B89D72CE-643C-CE4D-AD3E-B6CC0875B5E0}">
      <dsp:nvSpPr>
        <dsp:cNvPr id="0" name=""/>
        <dsp:cNvSpPr/>
      </dsp:nvSpPr>
      <dsp:spPr>
        <a:xfrm>
          <a:off x="3518235" y="2350994"/>
          <a:ext cx="1940127" cy="10944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alphaModFix amt="70000"/>
          </a:blip>
          <a:srcRect/>
          <a:stretch>
            <a:fillRect t="-6000" b="-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5C9E4-D007-AF49-AF84-9AFB2527467A}">
      <dsp:nvSpPr>
        <dsp:cNvPr id="0" name=""/>
        <dsp:cNvSpPr/>
      </dsp:nvSpPr>
      <dsp:spPr>
        <a:xfrm>
          <a:off x="5355103" y="1739329"/>
          <a:ext cx="623526" cy="4830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5355103" y="1835936"/>
        <a:ext cx="478616" cy="289821"/>
      </dsp:txXfrm>
    </dsp:sp>
    <dsp:sp modelId="{A19F6F56-5742-6C49-9519-59C918AB1848}">
      <dsp:nvSpPr>
        <dsp:cNvPr id="0" name=""/>
        <dsp:cNvSpPr/>
      </dsp:nvSpPr>
      <dsp:spPr>
        <a:xfrm>
          <a:off x="6237452" y="1610700"/>
          <a:ext cx="1940127" cy="1110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Lessons</a:t>
          </a:r>
        </a:p>
      </dsp:txBody>
      <dsp:txXfrm>
        <a:off x="6237452" y="1610700"/>
        <a:ext cx="1940127" cy="740293"/>
      </dsp:txXfrm>
    </dsp:sp>
    <dsp:sp modelId="{0495674B-2A0F-DA4F-975B-066EEA98387C}">
      <dsp:nvSpPr>
        <dsp:cNvPr id="0" name=""/>
        <dsp:cNvSpPr/>
      </dsp:nvSpPr>
      <dsp:spPr>
        <a:xfrm>
          <a:off x="6634828" y="2350994"/>
          <a:ext cx="1940127" cy="10944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rcRect/>
          <a:stretch>
            <a:fillRect t="-15000" b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F3BF1C-3B99-814E-B5DA-582F03E6BBFF}">
      <dsp:nvSpPr>
        <dsp:cNvPr id="0" name=""/>
        <dsp:cNvSpPr/>
      </dsp:nvSpPr>
      <dsp:spPr>
        <a:xfrm rot="3977145">
          <a:off x="2241120" y="633997"/>
          <a:ext cx="3385113" cy="2360694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08B4D-7DC8-514A-A27A-42E0D2953C46}">
      <dsp:nvSpPr>
        <dsp:cNvPr id="0" name=""/>
        <dsp:cNvSpPr/>
      </dsp:nvSpPr>
      <dsp:spPr>
        <a:xfrm>
          <a:off x="3094747" y="1050903"/>
          <a:ext cx="85484" cy="85484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6BB71-6D74-4C4F-BFC0-3D9BD20E05D3}">
      <dsp:nvSpPr>
        <dsp:cNvPr id="0" name=""/>
        <dsp:cNvSpPr/>
      </dsp:nvSpPr>
      <dsp:spPr>
        <a:xfrm>
          <a:off x="3680082" y="1523030"/>
          <a:ext cx="85484" cy="85484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670CB-6349-B445-93D4-18E7243F4495}">
      <dsp:nvSpPr>
        <dsp:cNvPr id="0" name=""/>
        <dsp:cNvSpPr/>
      </dsp:nvSpPr>
      <dsp:spPr>
        <a:xfrm>
          <a:off x="4118760" y="2075151"/>
          <a:ext cx="85484" cy="85484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620E2-6CF5-D24A-BD27-3B8B9C619C64}">
      <dsp:nvSpPr>
        <dsp:cNvPr id="0" name=""/>
        <dsp:cNvSpPr/>
      </dsp:nvSpPr>
      <dsp:spPr>
        <a:xfrm>
          <a:off x="1471732" y="201172"/>
          <a:ext cx="1595976" cy="46853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Expertise</a:t>
          </a:r>
        </a:p>
      </dsp:txBody>
      <dsp:txXfrm>
        <a:off x="1471732" y="201172"/>
        <a:ext cx="1595976" cy="468531"/>
      </dsp:txXfrm>
    </dsp:sp>
    <dsp:sp modelId="{475AB1C7-AEB6-A749-8578-EA9D09C0860A}">
      <dsp:nvSpPr>
        <dsp:cNvPr id="0" name=""/>
        <dsp:cNvSpPr/>
      </dsp:nvSpPr>
      <dsp:spPr>
        <a:xfrm>
          <a:off x="3681155" y="765315"/>
          <a:ext cx="2329262" cy="471775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Screening Process</a:t>
          </a:r>
        </a:p>
      </dsp:txBody>
      <dsp:txXfrm>
        <a:off x="3681155" y="765315"/>
        <a:ext cx="2329262" cy="471775"/>
      </dsp:txXfrm>
    </dsp:sp>
    <dsp:sp modelId="{EC6EAE63-CA6E-594E-8BAE-B8A81B03672A}">
      <dsp:nvSpPr>
        <dsp:cNvPr id="0" name=""/>
        <dsp:cNvSpPr/>
      </dsp:nvSpPr>
      <dsp:spPr>
        <a:xfrm>
          <a:off x="936985" y="1375249"/>
          <a:ext cx="2363457" cy="51309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Criteria for Referral</a:t>
          </a:r>
          <a:r>
            <a:rPr lang="en-US" sz="1600" kern="1200" dirty="0"/>
            <a:t> </a:t>
          </a:r>
        </a:p>
      </dsp:txBody>
      <dsp:txXfrm>
        <a:off x="936985" y="1375249"/>
        <a:ext cx="2363457" cy="513090"/>
      </dsp:txXfrm>
    </dsp:sp>
    <dsp:sp modelId="{323FC522-DAFF-014D-B296-F68BA5A4B335}">
      <dsp:nvSpPr>
        <dsp:cNvPr id="0" name=""/>
        <dsp:cNvSpPr/>
      </dsp:nvSpPr>
      <dsp:spPr>
        <a:xfrm>
          <a:off x="4506004" y="1871120"/>
          <a:ext cx="4463830" cy="51384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Specific therapy for identified needs</a:t>
          </a:r>
        </a:p>
      </dsp:txBody>
      <dsp:txXfrm>
        <a:off x="4506004" y="1871120"/>
        <a:ext cx="4463830" cy="513849"/>
      </dsp:txXfrm>
    </dsp:sp>
    <dsp:sp modelId="{1C043576-7398-7243-BE64-A0F8410605D6}">
      <dsp:nvSpPr>
        <dsp:cNvPr id="0" name=""/>
        <dsp:cNvSpPr/>
      </dsp:nvSpPr>
      <dsp:spPr>
        <a:xfrm>
          <a:off x="3216479" y="3126077"/>
          <a:ext cx="5927519" cy="77802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Formal program ended when providers left, but it has left a legacy </a:t>
          </a:r>
        </a:p>
      </dsp:txBody>
      <dsp:txXfrm>
        <a:off x="3216479" y="3126077"/>
        <a:ext cx="5927519" cy="7780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FE03D-4CA2-0A4F-BCB4-514D2D894E8B}">
      <dsp:nvSpPr>
        <dsp:cNvPr id="0" name=""/>
        <dsp:cNvSpPr/>
      </dsp:nvSpPr>
      <dsp:spPr>
        <a:xfrm>
          <a:off x="2414015" y="833"/>
          <a:ext cx="3621023" cy="10505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Age? Social Supports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Frailty/function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Comorbidity (specific or number)</a:t>
          </a:r>
        </a:p>
      </dsp:txBody>
      <dsp:txXfrm>
        <a:off x="2414015" y="132156"/>
        <a:ext cx="3227054" cy="787938"/>
      </dsp:txXfrm>
    </dsp:sp>
    <dsp:sp modelId="{5FF45641-AFCE-4D44-94B3-5E9404C1539B}">
      <dsp:nvSpPr>
        <dsp:cNvPr id="0" name=""/>
        <dsp:cNvSpPr/>
      </dsp:nvSpPr>
      <dsp:spPr>
        <a:xfrm>
          <a:off x="0" y="833"/>
          <a:ext cx="2414015" cy="10505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Referral Criteria/Prescreen</a:t>
          </a:r>
        </a:p>
      </dsp:txBody>
      <dsp:txXfrm>
        <a:off x="51285" y="52118"/>
        <a:ext cx="2311445" cy="948014"/>
      </dsp:txXfrm>
    </dsp:sp>
    <dsp:sp modelId="{B62F3455-6B7A-8845-A911-9549CE20B62C}">
      <dsp:nvSpPr>
        <dsp:cNvPr id="0" name=""/>
        <dsp:cNvSpPr/>
      </dsp:nvSpPr>
      <dsp:spPr>
        <a:xfrm>
          <a:off x="2414015" y="1156476"/>
          <a:ext cx="3621023" cy="10505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Tools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Length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Referral</a:t>
          </a:r>
        </a:p>
      </dsp:txBody>
      <dsp:txXfrm>
        <a:off x="2414015" y="1287799"/>
        <a:ext cx="3227054" cy="787938"/>
      </dsp:txXfrm>
    </dsp:sp>
    <dsp:sp modelId="{C960303A-F1C0-8140-BA69-C680083F92F6}">
      <dsp:nvSpPr>
        <dsp:cNvPr id="0" name=""/>
        <dsp:cNvSpPr/>
      </dsp:nvSpPr>
      <dsp:spPr>
        <a:xfrm>
          <a:off x="0" y="1156476"/>
          <a:ext cx="2414015" cy="10505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Assessment</a:t>
          </a:r>
        </a:p>
      </dsp:txBody>
      <dsp:txXfrm>
        <a:off x="51285" y="1207761"/>
        <a:ext cx="2311445" cy="948014"/>
      </dsp:txXfrm>
    </dsp:sp>
    <dsp:sp modelId="{851016CE-E9C9-C94A-AD58-8E8A4E08EEB5}">
      <dsp:nvSpPr>
        <dsp:cNvPr id="0" name=""/>
        <dsp:cNvSpPr/>
      </dsp:nvSpPr>
      <dsp:spPr>
        <a:xfrm>
          <a:off x="2414015" y="2312120"/>
          <a:ext cx="3621023" cy="10505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Embedded or freestanding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Geriatrician or other specialist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Nursing, social work, pharmacy </a:t>
          </a:r>
        </a:p>
      </dsp:txBody>
      <dsp:txXfrm>
        <a:off x="2414015" y="2443443"/>
        <a:ext cx="3227054" cy="787938"/>
      </dsp:txXfrm>
    </dsp:sp>
    <dsp:sp modelId="{4258CC89-7379-B245-B467-3B8E1517A1D0}">
      <dsp:nvSpPr>
        <dsp:cNvPr id="0" name=""/>
        <dsp:cNvSpPr/>
      </dsp:nvSpPr>
      <dsp:spPr>
        <a:xfrm>
          <a:off x="0" y="2312120"/>
          <a:ext cx="2414015" cy="10505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Staffing/Location</a:t>
          </a:r>
        </a:p>
      </dsp:txBody>
      <dsp:txXfrm>
        <a:off x="51285" y="2363405"/>
        <a:ext cx="2311445" cy="948014"/>
      </dsp:txXfrm>
    </dsp:sp>
    <dsp:sp modelId="{4C2CDFEF-E772-554C-AA2A-7F95E3E326AB}">
      <dsp:nvSpPr>
        <dsp:cNvPr id="0" name=""/>
        <dsp:cNvSpPr/>
      </dsp:nvSpPr>
      <dsp:spPr>
        <a:xfrm>
          <a:off x="2414015" y="3467763"/>
          <a:ext cx="3621023" cy="10505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Management of diseases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Reduction/ prevention of frailty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Improving supports</a:t>
          </a:r>
        </a:p>
      </dsp:txBody>
      <dsp:txXfrm>
        <a:off x="2414015" y="3599086"/>
        <a:ext cx="3227054" cy="787938"/>
      </dsp:txXfrm>
    </dsp:sp>
    <dsp:sp modelId="{544F9143-4491-FC48-9CB9-8AD71FFE1828}">
      <dsp:nvSpPr>
        <dsp:cNvPr id="0" name=""/>
        <dsp:cNvSpPr/>
      </dsp:nvSpPr>
      <dsp:spPr>
        <a:xfrm>
          <a:off x="0" y="3467763"/>
          <a:ext cx="2414015" cy="10505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Focus/Feedback</a:t>
          </a:r>
        </a:p>
      </dsp:txBody>
      <dsp:txXfrm>
        <a:off x="51285" y="3519048"/>
        <a:ext cx="2311445" cy="948014"/>
      </dsp:txXfrm>
    </dsp:sp>
    <dsp:sp modelId="{D69F4E89-C44D-384F-9216-0407DF83C3AD}">
      <dsp:nvSpPr>
        <dsp:cNvPr id="0" name=""/>
        <dsp:cNvSpPr/>
      </dsp:nvSpPr>
      <dsp:spPr>
        <a:xfrm>
          <a:off x="2414015" y="4623406"/>
          <a:ext cx="3621023" cy="10505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Criteria for success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Financial viability</a:t>
          </a:r>
        </a:p>
      </dsp:txBody>
      <dsp:txXfrm>
        <a:off x="2414015" y="4754729"/>
        <a:ext cx="3227054" cy="787938"/>
      </dsp:txXfrm>
    </dsp:sp>
    <dsp:sp modelId="{46658176-4BB0-4849-93D4-5BC870EB0E02}">
      <dsp:nvSpPr>
        <dsp:cNvPr id="0" name=""/>
        <dsp:cNvSpPr/>
      </dsp:nvSpPr>
      <dsp:spPr>
        <a:xfrm>
          <a:off x="0" y="4623406"/>
          <a:ext cx="2414015" cy="10505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Outcome</a:t>
          </a:r>
        </a:p>
      </dsp:txBody>
      <dsp:txXfrm>
        <a:off x="51285" y="4674691"/>
        <a:ext cx="2311445" cy="948014"/>
      </dsp:txXfrm>
    </dsp:sp>
    <dsp:sp modelId="{140D50BA-2272-394D-B132-813BCCF87FAB}">
      <dsp:nvSpPr>
        <dsp:cNvPr id="0" name=""/>
        <dsp:cNvSpPr/>
      </dsp:nvSpPr>
      <dsp:spPr>
        <a:xfrm>
          <a:off x="2414015" y="5779049"/>
          <a:ext cx="3621023" cy="10505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Relationship to primary care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Community organizations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Long term care</a:t>
          </a:r>
        </a:p>
      </dsp:txBody>
      <dsp:txXfrm>
        <a:off x="2414015" y="5910372"/>
        <a:ext cx="3227054" cy="787938"/>
      </dsp:txXfrm>
    </dsp:sp>
    <dsp:sp modelId="{1A6D311A-B25B-5D43-B532-93E690AEC236}">
      <dsp:nvSpPr>
        <dsp:cNvPr id="0" name=""/>
        <dsp:cNvSpPr/>
      </dsp:nvSpPr>
      <dsp:spPr>
        <a:xfrm>
          <a:off x="0" y="5779049"/>
          <a:ext cx="2414015" cy="10505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Linkages</a:t>
          </a:r>
        </a:p>
      </dsp:txBody>
      <dsp:txXfrm>
        <a:off x="51285" y="5830334"/>
        <a:ext cx="2311445" cy="948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9D880E72-C0D1-7B4E-95F7-AA2918E085BC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25FBFBE2-5FC1-6D49-9CB1-BEBD9B36BD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21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835B1ABD-57F1-1B46-A417-3C7D1F2A85D0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33FF746A-9A42-BC49-B5AB-F8339C12B1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097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746A-9A42-BC49-B5AB-F8339C12B1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01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746A-9A42-BC49-B5AB-F8339C12B1B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89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746A-9A42-BC49-B5AB-F8339C12B1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55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24BB2-3CBB-AB4B-A7E9-CAB3E00CCA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57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746A-9A42-BC49-B5AB-F8339C12B1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12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746A-9A42-BC49-B5AB-F8339C12B1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44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746A-9A42-BC49-B5AB-F8339C12B1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48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746A-9A42-BC49-B5AB-F8339C12B1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78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746A-9A42-BC49-B5AB-F8339C12B1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99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746A-9A42-BC49-B5AB-F8339C12B1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18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0815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96072" y="1598134"/>
            <a:ext cx="8351856" cy="989914"/>
          </a:xfrm>
        </p:spPr>
        <p:txBody>
          <a:bodyPr lIns="0" bIns="0">
            <a:noAutofit/>
          </a:bodyPr>
          <a:lstStyle>
            <a:lvl1pPr algn="l">
              <a:lnSpc>
                <a:spcPct val="90000"/>
              </a:lnSpc>
              <a:defRPr sz="6600" b="1" baseline="0">
                <a:solidFill>
                  <a:srgbClr val="B31B1B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Cover Slide Title</a:t>
            </a:r>
            <a:br>
              <a:rPr lang="en-US" dirty="0"/>
            </a:b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6072" y="2657467"/>
            <a:ext cx="6400800" cy="88286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rgbClr val="B31B1B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Title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395288" y="4047815"/>
            <a:ext cx="5853112" cy="620956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B31B1B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  <a:p>
            <a:pPr lvl="0"/>
            <a:r>
              <a:rPr lang="en-US" dirty="0"/>
              <a:t>Presenter’s Title</a:t>
            </a:r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5842000" y="4047919"/>
            <a:ext cx="2905928" cy="620957"/>
          </a:xfrm>
        </p:spPr>
        <p:txBody>
          <a:bodyPr>
            <a:normAutofit/>
          </a:bodyPr>
          <a:lstStyle>
            <a:lvl1pPr marL="0" indent="0" algn="r">
              <a:buNone/>
              <a:defRPr sz="1500" baseline="0">
                <a:solidFill>
                  <a:srgbClr val="B31B1B"/>
                </a:solidFill>
              </a:defRPr>
            </a:lvl1pPr>
          </a:lstStyle>
          <a:p>
            <a:pPr lvl="0"/>
            <a:r>
              <a:rPr lang="en-US" dirty="0"/>
              <a:t>10.10.15</a:t>
            </a:r>
            <a:br>
              <a:rPr lang="en-US" dirty="0"/>
            </a:br>
            <a:r>
              <a:rPr lang="en-US" dirty="0"/>
              <a:t>‘Web address here’</a:t>
            </a:r>
          </a:p>
        </p:txBody>
      </p:sp>
      <p:pic>
        <p:nvPicPr>
          <p:cNvPr id="9" name="Picture 8" descr="LOCKUP_WCM_NYP_FULLCOLO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86"/>
          <a:stretch/>
        </p:blipFill>
        <p:spPr>
          <a:xfrm>
            <a:off x="0" y="6400800"/>
            <a:ext cx="3073703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09" y="6496931"/>
            <a:ext cx="2574951" cy="3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93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/>
          <p:cNvSpPr>
            <a:spLocks noGrp="1"/>
          </p:cNvSpPr>
          <p:nvPr>
            <p:ph type="tbl" sz="quarter" idx="24"/>
          </p:nvPr>
        </p:nvSpPr>
        <p:spPr>
          <a:xfrm>
            <a:off x="457200" y="1675181"/>
            <a:ext cx="8229600" cy="444646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419521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&amp;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69999" y="4067527"/>
            <a:ext cx="5970422" cy="1975644"/>
          </a:xfrm>
        </p:spPr>
        <p:txBody>
          <a:bodyPr lIns="0" tIns="0" rIns="0" bIns="0">
            <a:no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  <a:latin typeface="Arial"/>
                <a:cs typeface="Arial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rgbClr val="000000"/>
                </a:solidFill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1270002" y="1417761"/>
            <a:ext cx="5970421" cy="251313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Bar Chart &amp; Copy 1</a:t>
            </a:r>
          </a:p>
        </p:txBody>
      </p:sp>
    </p:spTree>
    <p:extLst>
      <p:ext uri="{BB962C8B-B14F-4D97-AF65-F5344CB8AC3E}">
        <p14:creationId xmlns:p14="http://schemas.microsoft.com/office/powerpoint/2010/main" val="2480519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&amp;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4827238" y="1417759"/>
            <a:ext cx="3440462" cy="3676951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/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/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icon to add chart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Bar Chart &amp; Copy 2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6" hasCustomPrompt="1"/>
          </p:nvPr>
        </p:nvSpPr>
        <p:spPr>
          <a:xfrm>
            <a:off x="850900" y="1417639"/>
            <a:ext cx="3976688" cy="4703884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 b="1">
                <a:solidFill>
                  <a:srgbClr val="000000"/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394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&amp;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/>
          <p:cNvSpPr>
            <a:spLocks noGrp="1"/>
          </p:cNvSpPr>
          <p:nvPr>
            <p:ph type="tbl" sz="quarter" idx="25" hasCustomPrompt="1"/>
          </p:nvPr>
        </p:nvSpPr>
        <p:spPr>
          <a:xfrm>
            <a:off x="664364" y="1417761"/>
            <a:ext cx="3804897" cy="367628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Bar Chart &amp; Copy 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7" hasCustomPrompt="1"/>
          </p:nvPr>
        </p:nvSpPr>
        <p:spPr>
          <a:xfrm>
            <a:off x="4468815" y="1417639"/>
            <a:ext cx="3989387" cy="4703884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985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&amp; 4 Blocks of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23213" y="3694604"/>
            <a:ext cx="1973262" cy="2276841"/>
          </a:xfrm>
          <a:solidFill>
            <a:srgbClr val="E87722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577164" y="3694604"/>
            <a:ext cx="1973262" cy="2276841"/>
          </a:xfrm>
          <a:solidFill>
            <a:srgbClr val="E87722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536568" y="1417761"/>
            <a:ext cx="1973262" cy="2276841"/>
          </a:xfrm>
          <a:solidFill>
            <a:srgbClr val="E87722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603902" y="1417761"/>
            <a:ext cx="1973262" cy="2276841"/>
          </a:xfrm>
          <a:solidFill>
            <a:srgbClr val="E87722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4 Images &amp; 4 Blocks of Copy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30144" y="1417760"/>
            <a:ext cx="1966333" cy="2268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570237" y="1417760"/>
            <a:ext cx="1966333" cy="2268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603904" y="3686607"/>
            <a:ext cx="1966333" cy="2268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536570" y="3686607"/>
            <a:ext cx="1966333" cy="2268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723877" y="1540487"/>
            <a:ext cx="1765300" cy="214611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A21E33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4676435" y="1540487"/>
            <a:ext cx="1765300" cy="214611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A21E33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2717961" y="3800237"/>
            <a:ext cx="1765300" cy="214611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646780" y="3800237"/>
            <a:ext cx="1765300" cy="214611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25007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Diagram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676616" y="1417760"/>
            <a:ext cx="7781584" cy="2334795"/>
          </a:xfrm>
        </p:spPr>
        <p:txBody>
          <a:bodyPr lIns="0" tIns="0" bIns="0"/>
          <a:lstStyle>
            <a:lvl1pPr marL="0" indent="0">
              <a:lnSpc>
                <a:spcPct val="80000"/>
              </a:lnSpc>
              <a:buFontTx/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600"/>
              </a:spcBef>
              <a:buFontTx/>
              <a:buNone/>
              <a:defRPr sz="1500" b="1">
                <a:solidFill>
                  <a:srgbClr val="F47A22"/>
                </a:solidFill>
                <a:latin typeface="Arial"/>
                <a:cs typeface="Arial"/>
              </a:defRPr>
            </a:lvl2pPr>
            <a:lvl3pPr marL="0" indent="0">
              <a:spcBef>
                <a:spcPts val="0"/>
              </a:spcBef>
              <a:buFontTx/>
              <a:buNone/>
              <a:defRPr sz="1500" b="0">
                <a:solidFill>
                  <a:srgbClr val="8D8E8D"/>
                </a:solidFill>
                <a:latin typeface="Arial"/>
                <a:cs typeface="Arial"/>
              </a:defRPr>
            </a:lvl3pPr>
            <a:lvl4pPr marL="0" indent="0">
              <a:spcBef>
                <a:spcPts val="0"/>
              </a:spcBef>
              <a:buNone/>
              <a:defRPr sz="1500">
                <a:solidFill>
                  <a:srgbClr val="8D8E8D"/>
                </a:solidFill>
                <a:latin typeface="Arial"/>
                <a:cs typeface="Arial"/>
              </a:defRPr>
            </a:lvl4pPr>
            <a:lvl5pPr marL="0" indent="-137160">
              <a:lnSpc>
                <a:spcPct val="120000"/>
              </a:lnSpc>
              <a:spcBef>
                <a:spcPts val="0"/>
              </a:spcBef>
              <a:buClr>
                <a:srgbClr val="8D8E8D"/>
              </a:buClr>
              <a:buFont typeface="Lucida Grande"/>
              <a:buChar char="-"/>
              <a:defRPr sz="1500">
                <a:solidFill>
                  <a:srgbClr val="8D8E8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Venn Diagram &amp; Copy</a:t>
            </a:r>
          </a:p>
        </p:txBody>
      </p:sp>
      <p:grpSp>
        <p:nvGrpSpPr>
          <p:cNvPr id="4" name="Group 11"/>
          <p:cNvGrpSpPr/>
          <p:nvPr userDrawn="1"/>
        </p:nvGrpSpPr>
        <p:grpSpPr>
          <a:xfrm>
            <a:off x="2835842" y="2608989"/>
            <a:ext cx="3136213" cy="2972365"/>
            <a:chOff x="2943666" y="2261124"/>
            <a:chExt cx="2954151" cy="2576050"/>
          </a:xfrm>
        </p:grpSpPr>
        <p:sp>
          <p:nvSpPr>
            <p:cNvPr id="3" name="Oval 2"/>
            <p:cNvSpPr/>
            <p:nvPr userDrawn="1"/>
          </p:nvSpPr>
          <p:spPr>
            <a:xfrm>
              <a:off x="3554937" y="2261124"/>
              <a:ext cx="1722635" cy="1584960"/>
            </a:xfrm>
            <a:prstGeom prst="ellipse">
              <a:avLst/>
            </a:prstGeom>
            <a:solidFill>
              <a:srgbClr val="E87722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6"/>
            <p:cNvGrpSpPr/>
            <p:nvPr userDrawn="1"/>
          </p:nvGrpSpPr>
          <p:grpSpPr>
            <a:xfrm>
              <a:off x="2943666" y="3252214"/>
              <a:ext cx="2954151" cy="1584960"/>
              <a:chOff x="3554937" y="3252214"/>
              <a:chExt cx="2954151" cy="1584960"/>
            </a:xfrm>
          </p:grpSpPr>
          <p:sp>
            <p:nvSpPr>
              <p:cNvPr id="10" name="Oval 9"/>
              <p:cNvSpPr/>
              <p:nvPr userDrawn="1"/>
            </p:nvSpPr>
            <p:spPr>
              <a:xfrm>
                <a:off x="3554937" y="3252214"/>
                <a:ext cx="1722636" cy="1584960"/>
              </a:xfrm>
              <a:prstGeom prst="ellipse">
                <a:avLst/>
              </a:prstGeom>
              <a:solidFill>
                <a:srgbClr val="B31B1B">
                  <a:alpha val="52941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 userDrawn="1"/>
            </p:nvSpPr>
            <p:spPr>
              <a:xfrm>
                <a:off x="4786452" y="3252214"/>
                <a:ext cx="1722636" cy="1584960"/>
              </a:xfrm>
              <a:prstGeom prst="ellipse">
                <a:avLst/>
              </a:prstGeom>
              <a:solidFill>
                <a:srgbClr val="CF4520">
                  <a:alpha val="52941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4" name="Straight Connector 13"/>
          <p:cNvCxnSpPr/>
          <p:nvPr userDrawn="1"/>
        </p:nvCxnSpPr>
        <p:spPr>
          <a:xfrm>
            <a:off x="6041310" y="4608527"/>
            <a:ext cx="2416892" cy="0"/>
          </a:xfrm>
          <a:prstGeom prst="line">
            <a:avLst/>
          </a:prstGeom>
          <a:ln w="3175" cmpd="sng">
            <a:solidFill>
              <a:srgbClr val="8D8E8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041310" y="4737959"/>
            <a:ext cx="2416891" cy="130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219700" y="3019184"/>
            <a:ext cx="3238500" cy="669"/>
          </a:xfrm>
          <a:prstGeom prst="line">
            <a:avLst/>
          </a:prstGeom>
          <a:ln w="3175" cmpd="sng">
            <a:solidFill>
              <a:srgbClr val="8D8E8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041310" y="3019184"/>
            <a:ext cx="2416891" cy="130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76618" y="4642771"/>
            <a:ext cx="2085909" cy="0"/>
          </a:xfrm>
          <a:prstGeom prst="line">
            <a:avLst/>
          </a:prstGeom>
          <a:ln w="3175" cmpd="sng">
            <a:solidFill>
              <a:srgbClr val="8D8E8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0"/>
          <p:cNvSpPr>
            <a:spLocks noGrp="1"/>
          </p:cNvSpPr>
          <p:nvPr>
            <p:ph type="body" sz="quarter" idx="26"/>
          </p:nvPr>
        </p:nvSpPr>
        <p:spPr>
          <a:xfrm>
            <a:off x="676618" y="4737959"/>
            <a:ext cx="2085909" cy="130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800">
                <a:latin typeface="Arial"/>
                <a:cs typeface="Arial"/>
              </a:defRPr>
            </a:lvl3pPr>
            <a:lvl4pPr>
              <a:defRPr sz="800">
                <a:latin typeface="Arial"/>
                <a:cs typeface="Arial"/>
              </a:defRPr>
            </a:lvl4pPr>
            <a:lvl5pPr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9511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LOCKUP_WCM_NYP_FULLCOLO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86"/>
          <a:stretch/>
        </p:blipFill>
        <p:spPr>
          <a:xfrm>
            <a:off x="316234" y="3123801"/>
            <a:ext cx="4178808" cy="621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3243367"/>
            <a:ext cx="3337560" cy="4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61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042D665A-DDE9-9348-88E8-0C4B5F6C4979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827776AA-CBBB-744D-95DB-993F5D41C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74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665A-DDE9-9348-88E8-0C4B5F6C4979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76AA-CBBB-744D-95DB-993F5D41C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1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96072" y="1598134"/>
            <a:ext cx="8351856" cy="989914"/>
          </a:xfrm>
        </p:spPr>
        <p:txBody>
          <a:bodyPr lIns="0" bIns="0">
            <a:noAutofit/>
          </a:bodyPr>
          <a:lstStyle>
            <a:lvl1pPr algn="l">
              <a:lnSpc>
                <a:spcPct val="90000"/>
              </a:lnSpc>
              <a:defRPr sz="6600" b="1" baseline="0">
                <a:solidFill>
                  <a:srgbClr val="E8772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Divider Title</a:t>
            </a:r>
            <a:br>
              <a:rPr lang="en-US" dirty="0"/>
            </a:b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6072" y="2657467"/>
            <a:ext cx="6400800" cy="88286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rgbClr val="E8772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Title</a:t>
            </a:r>
          </a:p>
        </p:txBody>
      </p:sp>
      <p:pic>
        <p:nvPicPr>
          <p:cNvPr id="8" name="Picture 7" descr="LOCKUP_WCM_NYP_FULLCOLO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86"/>
          <a:stretch/>
        </p:blipFill>
        <p:spPr>
          <a:xfrm>
            <a:off x="0" y="6400800"/>
            <a:ext cx="3073703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09" y="6496931"/>
            <a:ext cx="2574951" cy="3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Copy Only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914401" y="1432415"/>
            <a:ext cx="7759701" cy="4517048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chemeClr val="tx1"/>
                </a:solidFill>
                <a:latin typeface="Arial"/>
                <a:cs typeface="Arial"/>
              </a:defRPr>
            </a:lvl3pPr>
            <a:lvl4pPr marL="0">
              <a:defRPr sz="1500">
                <a:solidFill>
                  <a:srgbClr val="7F7F7F"/>
                </a:solidFill>
                <a:latin typeface="Arial"/>
                <a:cs typeface="Arial"/>
              </a:defRPr>
            </a:lvl4pPr>
            <a:lvl5pPr marL="457200">
              <a:defRPr sz="15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4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4533900" y="1417760"/>
            <a:ext cx="3744913" cy="4007827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chemeClr val="tx1"/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chemeClr val="tx1"/>
                </a:solidFill>
              </a:defRPr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Image &amp; Copy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62427" y="1418371"/>
            <a:ext cx="3554338" cy="400706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1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Double Column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723900" y="1417760"/>
            <a:ext cx="3632200" cy="4007827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4546215" y="1417760"/>
            <a:ext cx="3797300" cy="4007827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01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Images &amp; Copy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88615" y="1417639"/>
            <a:ext cx="217752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3500629" y="1417639"/>
            <a:ext cx="217752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6127895" y="1417639"/>
            <a:ext cx="217752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88615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1"/>
          </p:nvPr>
        </p:nvSpPr>
        <p:spPr>
          <a:xfrm>
            <a:off x="3500629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2"/>
          </p:nvPr>
        </p:nvSpPr>
        <p:spPr>
          <a:xfrm>
            <a:off x="6127895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9941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Imag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 baseline="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Long Image &amp; Copy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63600" y="1417639"/>
            <a:ext cx="741680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63600" y="4067527"/>
            <a:ext cx="7416800" cy="19756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5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rgbClr val="8D8E8D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5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s &amp;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Pie Charts &amp; Copy 1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53250" y="3598668"/>
            <a:ext cx="7654150" cy="2444501"/>
          </a:xfrm>
        </p:spPr>
        <p:txBody>
          <a:bodyPr lIns="0" tIns="0" rIns="0" bIns="0">
            <a:no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5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500" b="1">
                <a:solidFill>
                  <a:srgbClr val="000000"/>
                </a:solidFill>
                <a:latin typeface="Arial"/>
                <a:cs typeface="Arial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1500" b="1">
                <a:solidFill>
                  <a:srgbClr val="000000"/>
                </a:solidFill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7"/>
          </p:nvPr>
        </p:nvSpPr>
        <p:spPr>
          <a:xfrm>
            <a:off x="6517174" y="1417639"/>
            <a:ext cx="1890226" cy="218103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8"/>
          </p:nvPr>
        </p:nvSpPr>
        <p:spPr>
          <a:xfrm>
            <a:off x="4595866" y="1417639"/>
            <a:ext cx="1890226" cy="218103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2" name="Chart Placeholder 6"/>
          <p:cNvSpPr>
            <a:spLocks noGrp="1"/>
          </p:cNvSpPr>
          <p:nvPr>
            <p:ph type="chart" sz="quarter" idx="29"/>
          </p:nvPr>
        </p:nvSpPr>
        <p:spPr>
          <a:xfrm>
            <a:off x="2674558" y="1417639"/>
            <a:ext cx="1890226" cy="218103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3" name="Chart Placeholder 6"/>
          <p:cNvSpPr>
            <a:spLocks noGrp="1"/>
          </p:cNvSpPr>
          <p:nvPr>
            <p:ph type="chart" sz="quarter" idx="30"/>
          </p:nvPr>
        </p:nvSpPr>
        <p:spPr>
          <a:xfrm>
            <a:off x="753250" y="1417639"/>
            <a:ext cx="1890226" cy="218103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06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s &amp;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6"/>
          <p:cNvSpPr>
            <a:spLocks noGrp="1"/>
          </p:cNvSpPr>
          <p:nvPr>
            <p:ph type="chart" sz="quarter" idx="24"/>
          </p:nvPr>
        </p:nvSpPr>
        <p:spPr>
          <a:xfrm>
            <a:off x="3415727" y="1417761"/>
            <a:ext cx="2178050" cy="251313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9" name="Chart Placeholder 6"/>
          <p:cNvSpPr>
            <a:spLocks noGrp="1"/>
          </p:cNvSpPr>
          <p:nvPr>
            <p:ph type="chart" sz="quarter" idx="25"/>
          </p:nvPr>
        </p:nvSpPr>
        <p:spPr>
          <a:xfrm>
            <a:off x="6037720" y="1417761"/>
            <a:ext cx="2178050" cy="251313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796145" y="1417761"/>
            <a:ext cx="2178050" cy="251313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Pie Charts &amp; Copy 2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926715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1"/>
          </p:nvPr>
        </p:nvSpPr>
        <p:spPr>
          <a:xfrm>
            <a:off x="3538729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2"/>
          </p:nvPr>
        </p:nvSpPr>
        <p:spPr>
          <a:xfrm>
            <a:off x="6165995" y="4067527"/>
            <a:ext cx="2177520" cy="19756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603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100" y="1439009"/>
            <a:ext cx="7734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4311872" y="6483350"/>
            <a:ext cx="52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rgbClr val="8D8E8D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3BF4A0-F7E7-4F05-98F8-4325DF1FDB43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LOCKUP_WCM_NYP_FULLCOLOR.pn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86"/>
          <a:stretch/>
        </p:blipFill>
        <p:spPr>
          <a:xfrm>
            <a:off x="0" y="6400800"/>
            <a:ext cx="3073703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09" y="6496931"/>
            <a:ext cx="2574951" cy="3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7" r:id="rId16"/>
    <p:sldLayoutId id="2147483669" r:id="rId17"/>
    <p:sldLayoutId id="2147483670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A20815"/>
          </a:solidFill>
          <a:latin typeface="Arial"/>
          <a:ea typeface="+mj-ea"/>
          <a:cs typeface="Arial"/>
        </a:defRPr>
      </a:lvl1pPr>
    </p:titleStyle>
    <p:bodyStyle>
      <a:lvl1pPr marL="342900" marR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2400" kern="1200">
          <a:solidFill>
            <a:srgbClr val="7F7F7F"/>
          </a:solidFill>
          <a:latin typeface="Arial"/>
          <a:ea typeface="+mn-ea"/>
          <a:cs typeface="Arial"/>
        </a:defRPr>
      </a:lvl1pPr>
      <a:lvl2pPr marL="742950" marR="0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1500" b="1" kern="1200">
          <a:solidFill>
            <a:schemeClr val="accent3"/>
          </a:solidFill>
          <a:latin typeface="Arial"/>
          <a:ea typeface="+mn-ea"/>
          <a:cs typeface="Arial"/>
        </a:defRPr>
      </a:lvl2pPr>
      <a:lvl3pPr marL="11430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1500" kern="1200">
          <a:solidFill>
            <a:srgbClr val="7F7F7F"/>
          </a:solidFill>
          <a:latin typeface="Arial"/>
          <a:ea typeface="+mn-ea"/>
          <a:cs typeface="Arial"/>
        </a:defRPr>
      </a:lvl3pPr>
      <a:lvl4pPr marL="0" indent="-228600" algn="l" defTabSz="4572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7F7F7F"/>
          </a:solidFill>
          <a:latin typeface="Arial"/>
          <a:ea typeface="+mn-ea"/>
          <a:cs typeface="Arial"/>
        </a:defRPr>
      </a:lvl4pPr>
      <a:lvl5pPr marL="457200" indent="-228600" algn="l" defTabSz="4572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7F7F7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nicalkey.com/#!/search/Warriner Amy H./{&quot;type&quot;:&quot;author&quot;}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ivforum.org/storage/documents/Cohorts/2012/mc_of_the_university_of_modena_and_reggio_emilia_profile.pdf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7" y="138450"/>
            <a:ext cx="8351857" cy="989914"/>
          </a:xfrm>
        </p:spPr>
        <p:txBody>
          <a:bodyPr/>
          <a:lstStyle/>
          <a:p>
            <a:r>
              <a:rPr lang="en-US" sz="4800" dirty="0"/>
              <a:t>Caring for Older People With HIV: Challenges and Best Practices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72" y="2657467"/>
            <a:ext cx="6400800" cy="127697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Coming of Age with HIV</a:t>
            </a:r>
          </a:p>
          <a:p>
            <a:r>
              <a:rPr lang="en-US" dirty="0"/>
              <a:t>AIDS 2018</a:t>
            </a:r>
          </a:p>
          <a:p>
            <a:r>
              <a:rPr lang="en-US" dirty="0"/>
              <a:t>Amsterdam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95288" y="5133550"/>
            <a:ext cx="5853112" cy="659980"/>
          </a:xfrm>
        </p:spPr>
        <p:txBody>
          <a:bodyPr/>
          <a:lstStyle/>
          <a:p>
            <a:r>
              <a:rPr lang="en-US" sz="2000" dirty="0"/>
              <a:t>Eugenia L. Siegler, MD</a:t>
            </a:r>
          </a:p>
          <a:p>
            <a:r>
              <a:rPr lang="en-US" sz="2000" dirty="0"/>
              <a:t>els2006@med.cornell.edu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E3D0C0-AB32-A04F-92F9-6FA09D94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420" y="1990882"/>
            <a:ext cx="3390724" cy="338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10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0065B6-95CE-DF41-AEB3-ED1DCDA9A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20" y="119405"/>
            <a:ext cx="8923803" cy="935596"/>
          </a:xfrm>
        </p:spPr>
        <p:txBody>
          <a:bodyPr>
            <a:normAutofit fontScale="90000"/>
          </a:bodyPr>
          <a:lstStyle/>
          <a:p>
            <a:r>
              <a:rPr lang="en-US" dirty="0"/>
              <a:t>Reaching Outside the Office to Engage OPH: </a:t>
            </a:r>
            <a:br>
              <a:rPr lang="en-US" dirty="0"/>
            </a:br>
            <a:r>
              <a:rPr lang="en-US" dirty="0"/>
              <a:t>Mobile Technology is Under Study </a:t>
            </a:r>
            <a:endParaRPr lang="en-US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00D3BB0-5748-B949-BE5F-97929048D0D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01862" y="1204493"/>
            <a:ext cx="5401798" cy="29765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C9D39D7-8422-D449-8CBE-387A05E23164}"/>
              </a:ext>
            </a:extLst>
          </p:cNvPr>
          <p:cNvSpPr/>
          <p:nvPr/>
        </p:nvSpPr>
        <p:spPr>
          <a:xfrm>
            <a:off x="4970033" y="1790280"/>
            <a:ext cx="3948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Orsini et al. 2018. https://</a:t>
            </a:r>
            <a:r>
              <a:rPr lang="en-US" sz="1200" dirty="0" err="1"/>
              <a:t>zapdf.com</a:t>
            </a:r>
            <a:r>
              <a:rPr lang="en-US" sz="1200" dirty="0"/>
              <a:t>/my-smart-age-with-hiv-an-innovative-mobile-and-iomt-framewor.html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4A0276-4E07-1D49-A7B2-52203891C177}"/>
              </a:ext>
            </a:extLst>
          </p:cNvPr>
          <p:cNvSpPr/>
          <p:nvPr/>
        </p:nvSpPr>
        <p:spPr>
          <a:xfrm>
            <a:off x="4970033" y="1346202"/>
            <a:ext cx="3065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www.mysmartage.org</a:t>
            </a:r>
            <a:r>
              <a:rPr lang="en-US" dirty="0"/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8D72D4-1EE1-0C42-9036-11FB46322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4191000"/>
            <a:ext cx="4000500" cy="266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6AED0DE-A071-7942-866B-1CC06A3AADD3}"/>
              </a:ext>
            </a:extLst>
          </p:cNvPr>
          <p:cNvSpPr/>
          <p:nvPr/>
        </p:nvSpPr>
        <p:spPr>
          <a:xfrm>
            <a:off x="236497" y="5586452"/>
            <a:ext cx="4556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Lato"/>
              </a:rPr>
              <a:t>Frédéric Bastides- University Hospital of Tours</a:t>
            </a:r>
            <a:endParaRPr lang="en-US" i="0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9C5A52-79A9-C341-B79E-59B30E5885C5}"/>
              </a:ext>
            </a:extLst>
          </p:cNvPr>
          <p:cNvSpPr txBox="1"/>
          <p:nvPr/>
        </p:nvSpPr>
        <p:spPr>
          <a:xfrm>
            <a:off x="532435" y="4606724"/>
            <a:ext cx="335665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Virtual passport for OPH based on French National HIV guidelines for screening and exams </a:t>
            </a:r>
          </a:p>
        </p:txBody>
      </p:sp>
    </p:spTree>
    <p:extLst>
      <p:ext uri="{BB962C8B-B14F-4D97-AF65-F5344CB8AC3E}">
        <p14:creationId xmlns:p14="http://schemas.microsoft.com/office/powerpoint/2010/main" val="1949157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E6A543-8EA2-154D-BEEE-CE80576CA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212"/>
            <a:ext cx="9144000" cy="1232069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Reaching Outside the Office to Engage OPH: </a:t>
            </a:r>
            <a:br>
              <a:rPr lang="en-US" sz="3800" dirty="0"/>
            </a:br>
            <a:r>
              <a:rPr lang="en-US" sz="3800" dirty="0"/>
              <a:t>Case Management Offers a Different Lens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6659DC-783E-7540-BED3-634CC8CA9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9" t="20149" b="3187"/>
          <a:stretch/>
        </p:blipFill>
        <p:spPr>
          <a:xfrm>
            <a:off x="3836390" y="4080898"/>
            <a:ext cx="5307610" cy="2777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F3FC9E-2736-CD4B-8C80-DC0495969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2933"/>
            <a:ext cx="5394960" cy="4443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EFEFFF-50F3-3747-B06F-B04471276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10012"/>
            <a:ext cx="3836390" cy="10518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240F5D-3875-7F4E-81FF-FFA20E5D8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59" y="1473192"/>
            <a:ext cx="3662979" cy="2363413"/>
          </a:xfr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Are we too focused on comorbidity and screening at the expense of effective social interventions?</a:t>
            </a:r>
          </a:p>
        </p:txBody>
      </p:sp>
    </p:spTree>
    <p:extLst>
      <p:ext uri="{BB962C8B-B14F-4D97-AF65-F5344CB8AC3E}">
        <p14:creationId xmlns:p14="http://schemas.microsoft.com/office/powerpoint/2010/main" val="2582810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966" y="112144"/>
            <a:ext cx="8936637" cy="898499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Resource-Rich and Resource-Limited Countries May Differ in Approaches to Aging and Comorbidity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7F4D2B-BB35-D342-BE8D-49D9070ABA51}"/>
              </a:ext>
            </a:extLst>
          </p:cNvPr>
          <p:cNvSpPr txBox="1"/>
          <p:nvPr/>
        </p:nvSpPr>
        <p:spPr>
          <a:xfrm>
            <a:off x="77966" y="3480034"/>
            <a:ext cx="145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Warriner</a:t>
            </a:r>
            <a:r>
              <a:rPr lang="en-US" sz="1000" dirty="0"/>
              <a:t> et al ID </a:t>
            </a:r>
            <a:r>
              <a:rPr lang="en-US" sz="1000" dirty="0" err="1"/>
              <a:t>Clin</a:t>
            </a:r>
            <a:r>
              <a:rPr lang="en-US" sz="1000" dirty="0"/>
              <a:t> NA, 2014;  28, 457-476</a:t>
            </a:r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xmlns="" id="{5CC39A41-6C74-A648-88BD-60C4259202D9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4"/>
          <a:stretch>
            <a:fillRect/>
          </a:stretch>
        </p:blipFill>
        <p:spPr>
          <a:xfrm>
            <a:off x="1810512" y="2345914"/>
            <a:ext cx="5297450" cy="370401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5CF0652-101E-5C4C-BB88-66B5D8BA1C91}"/>
              </a:ext>
            </a:extLst>
          </p:cNvPr>
          <p:cNvSpPr txBox="1"/>
          <p:nvPr/>
        </p:nvSpPr>
        <p:spPr>
          <a:xfrm>
            <a:off x="77966" y="1034797"/>
            <a:ext cx="4684142" cy="1200329"/>
          </a:xfrm>
          <a:prstGeom prst="rect">
            <a:avLst/>
          </a:prstGeom>
          <a:solidFill>
            <a:schemeClr val="accent3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Maximize Function, Fine-tune Comorbidity Management and Prevent Polypharmacy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ECDC168-2EAF-CA42-8FCC-36299C7A11D4}"/>
              </a:ext>
            </a:extLst>
          </p:cNvPr>
          <p:cNvSpPr txBox="1"/>
          <p:nvPr/>
        </p:nvSpPr>
        <p:spPr>
          <a:xfrm>
            <a:off x="0" y="6095244"/>
            <a:ext cx="9144000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</a:rPr>
              <a:t>For Many, Linkage to HIV Care is Linkage to Chronic Care</a:t>
            </a:r>
          </a:p>
          <a:p>
            <a:pPr algn="ctr"/>
            <a:r>
              <a:rPr lang="en-US" sz="1400" dirty="0"/>
              <a:t>Manne-</a:t>
            </a:r>
            <a:r>
              <a:rPr lang="en-US" sz="1400" dirty="0" err="1"/>
              <a:t>Goehler</a:t>
            </a:r>
            <a:r>
              <a:rPr lang="en-US" sz="1400" dirty="0"/>
              <a:t> et al. </a:t>
            </a:r>
            <a:r>
              <a:rPr lang="en-US" sz="1400" b="1" dirty="0"/>
              <a:t>JAIDS</a:t>
            </a:r>
            <a:r>
              <a:rPr lang="en-US" sz="1400" dirty="0"/>
              <a:t> Volume 75(5), 15 August 2017, p 561–567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016A94C-4D5A-8F44-A32C-6631773DA1C4}"/>
              </a:ext>
            </a:extLst>
          </p:cNvPr>
          <p:cNvSpPr txBox="1"/>
          <p:nvPr/>
        </p:nvSpPr>
        <p:spPr>
          <a:xfrm>
            <a:off x="5886452" y="1219462"/>
            <a:ext cx="2955984" cy="830997"/>
          </a:xfrm>
          <a:prstGeom prst="rect">
            <a:avLst/>
          </a:prstGeom>
          <a:solidFill>
            <a:schemeClr val="accent3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dirty="0"/>
              <a:t>Ensure Access to Subspecialty Care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3C8361-FA23-E34B-8F63-522C183A19F1}"/>
              </a:ext>
            </a:extLst>
          </p:cNvPr>
          <p:cNvSpPr txBox="1"/>
          <p:nvPr/>
        </p:nvSpPr>
        <p:spPr>
          <a:xfrm>
            <a:off x="5121500" y="1306099"/>
            <a:ext cx="40556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V.</a:t>
            </a:r>
          </a:p>
        </p:txBody>
      </p:sp>
    </p:spTree>
    <p:extLst>
      <p:ext uri="{BB962C8B-B14F-4D97-AF65-F5344CB8AC3E}">
        <p14:creationId xmlns:p14="http://schemas.microsoft.com/office/powerpoint/2010/main" val="178144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05" y="125408"/>
            <a:ext cx="4669160" cy="1881595"/>
          </a:xfrm>
        </p:spPr>
        <p:txBody>
          <a:bodyPr/>
          <a:lstStyle/>
          <a:p>
            <a:r>
              <a:rPr lang="en-US" sz="4000" b="0" dirty="0">
                <a:solidFill>
                  <a:srgbClr val="A20815"/>
                </a:solidFill>
              </a:rPr>
              <a:t>While Structure and Goals May Differ, Programs Share Common Barriers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658B60-24AB-F143-977C-AEC9EC5E7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812" y="33024"/>
            <a:ext cx="4598187" cy="23886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776D833-3704-2040-A598-62F138CDCD73}"/>
              </a:ext>
            </a:extLst>
          </p:cNvPr>
          <p:cNvSpPr/>
          <p:nvPr/>
        </p:nvSpPr>
        <p:spPr>
          <a:xfrm>
            <a:off x="4254500" y="2413594"/>
            <a:ext cx="4889500" cy="2154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www.nreionline.com</a:t>
            </a:r>
            <a:r>
              <a:rPr lang="en-US" sz="800" dirty="0"/>
              <a:t>/finance-investment/</a:t>
            </a:r>
            <a:r>
              <a:rPr lang="en-US" sz="800" dirty="0" err="1"/>
              <a:t>firpta</a:t>
            </a:r>
            <a:r>
              <a:rPr lang="en-US" sz="800" dirty="0"/>
              <a:t>-changes-herald-increased-real-estate-investment-funding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1284A0-05D7-C14A-946D-59EC30872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69" b="9485"/>
          <a:stretch/>
        </p:blipFill>
        <p:spPr>
          <a:xfrm>
            <a:off x="4597139" y="3452813"/>
            <a:ext cx="4495534" cy="3405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8B9AC5-6C80-B543-8123-663016A15874}"/>
              </a:ext>
            </a:extLst>
          </p:cNvPr>
          <p:cNvSpPr/>
          <p:nvPr/>
        </p:nvSpPr>
        <p:spPr>
          <a:xfrm>
            <a:off x="4254500" y="6623664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https://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goo.gl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/images/iwZSD8</a:t>
            </a:r>
            <a:endParaRPr lang="en-US" sz="1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65EE9AF5-7E3C-3F43-986C-A2B379E91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494" y="2573024"/>
            <a:ext cx="4324319" cy="2983184"/>
          </a:xfr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Tenuous finances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Lack of expertise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Inexact targeting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Insufficient buy-in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Unclear outcomes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Inadequate social resources</a:t>
            </a:r>
          </a:p>
        </p:txBody>
      </p:sp>
    </p:spTree>
    <p:extLst>
      <p:ext uri="{BB962C8B-B14F-4D97-AF65-F5344CB8AC3E}">
        <p14:creationId xmlns:p14="http://schemas.microsoft.com/office/powerpoint/2010/main" val="1379659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B6348-CC37-49DD-902F-59035BA66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784" y="349103"/>
            <a:ext cx="8351856" cy="1264543"/>
          </a:xfrm>
        </p:spPr>
        <p:txBody>
          <a:bodyPr>
            <a:normAutofit/>
          </a:bodyPr>
          <a:lstStyle/>
          <a:p>
            <a:r>
              <a:rPr lang="en-US" sz="4000" b="0" dirty="0">
                <a:solidFill>
                  <a:schemeClr val="accent1"/>
                </a:solidFill>
              </a:rPr>
              <a:t>We have no best practices for caring for older people with HIV.</a:t>
            </a:r>
            <a:r>
              <a:rPr lang="en-US" sz="4900" b="0" dirty="0">
                <a:solidFill>
                  <a:schemeClr val="accent1"/>
                </a:solidFill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5F9ACA-F9C7-4EF5-B0AC-657AC69C1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581" y="3663881"/>
            <a:ext cx="8410720" cy="88286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We can learn from the challenges faced by different programs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8996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8B5B124-513A-4348-AFB4-CFCE94E9E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193" y="2641641"/>
            <a:ext cx="2753957" cy="11127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To Be Determined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E483DA3A-E751-7B4A-8865-58204D620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9347575"/>
              </p:ext>
            </p:extLst>
          </p:nvPr>
        </p:nvGraphicFramePr>
        <p:xfrm>
          <a:off x="86062" y="27532"/>
          <a:ext cx="6035039" cy="6830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6802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61CE1C-3A7D-CE4F-B676-814540C0B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05" y="72003"/>
            <a:ext cx="4171735" cy="116512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600" dirty="0"/>
              <a:t>Thank You to My Correspondents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3855D4F-D05E-FC44-AE8D-25966D0FF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111132"/>
              </p:ext>
            </p:extLst>
          </p:nvPr>
        </p:nvGraphicFramePr>
        <p:xfrm>
          <a:off x="0" y="1458016"/>
          <a:ext cx="4548253" cy="5399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201">
                  <a:extLst>
                    <a:ext uri="{9D8B030D-6E8A-4147-A177-3AD203B41FA5}">
                      <a16:colId xmlns:a16="http://schemas.microsoft.com/office/drawing/2014/main" xmlns="" val="2475248055"/>
                    </a:ext>
                  </a:extLst>
                </a:gridCol>
                <a:gridCol w="3238052">
                  <a:extLst>
                    <a:ext uri="{9D8B030D-6E8A-4147-A177-3AD203B41FA5}">
                      <a16:colId xmlns:a16="http://schemas.microsoft.com/office/drawing/2014/main" xmlns="" val="950028462"/>
                    </a:ext>
                  </a:extLst>
                </a:gridCol>
              </a:tblGrid>
              <a:tr h="327079">
                <a:tc>
                  <a:txBody>
                    <a:bodyPr/>
                    <a:lstStyle/>
                    <a:p>
                      <a:r>
                        <a:rPr lang="en-US" sz="12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Program (US)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2006986"/>
                  </a:ext>
                </a:extLst>
              </a:tr>
              <a:tr h="29558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Dorcas Baker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Johns Hopkins (lead)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6600709"/>
                  </a:ext>
                </a:extLst>
              </a:tr>
              <a:tr h="3187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Ceryl</a:t>
                      </a:r>
                      <a:r>
                        <a:rPr lang="en-US" sz="1200" dirty="0"/>
                        <a:t> Besch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Louisiana State University, New Orleans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7043018"/>
                  </a:ext>
                </a:extLst>
              </a:tr>
              <a:tr h="3995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Kristine Erlandson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University of Colorado, Denver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7548788"/>
                  </a:ext>
                </a:extLst>
              </a:tr>
              <a:tr h="29558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Kathleen Fitch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Massachusetts General Hospital, Boston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0240830"/>
                  </a:ext>
                </a:extLst>
              </a:tr>
              <a:tr h="3995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Meredith Greene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Golden Compass (UCSF), San Francisco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6924827"/>
                  </a:ext>
                </a:extLst>
              </a:tr>
              <a:tr h="2991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Amy Justice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Yale/New Haven VAMC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5534341"/>
                  </a:ext>
                </a:extLst>
              </a:tr>
              <a:tr h="29558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Robert </a:t>
                      </a:r>
                      <a:r>
                        <a:rPr lang="en-US" sz="1200" dirty="0" err="1"/>
                        <a:t>Kalayjian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MetroHealth Hospital, Cleveland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8180578"/>
                  </a:ext>
                </a:extLst>
              </a:tr>
              <a:tr h="29558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Maile</a:t>
                      </a:r>
                      <a:r>
                        <a:rPr lang="en-US" sz="1200" dirty="0"/>
                        <a:t> Karris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University of California, San Diego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5938488"/>
                  </a:ext>
                </a:extLst>
              </a:tr>
              <a:tr h="29558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Alysa Krain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University of Pennsylvania, Philadelphia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6145617"/>
                  </a:ext>
                </a:extLst>
              </a:tr>
              <a:tr h="29558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Mehri McKellar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Duke University, Durham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8701555"/>
                  </a:ext>
                </a:extLst>
              </a:tr>
              <a:tr h="492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Kris Ann Oursler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SAVI (U Maryland – Baltimore VAMC;  Virginia Tech – Salem VAMC)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6533996"/>
                  </a:ext>
                </a:extLst>
              </a:tr>
              <a:tr h="492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Miriam Rabkin, Tiffany Harris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Columbia University, New York  Info re: sub-Saharan Africa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9617798"/>
                  </a:ext>
                </a:extLst>
              </a:tr>
              <a:tr h="2955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Amy Weinberg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GSI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5607071"/>
                  </a:ext>
                </a:extLst>
              </a:tr>
              <a:tr h="3007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 err="1"/>
                        <a:t>Sanyu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Mojola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University of Michigan - Info re: South Africa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8854103"/>
                  </a:ext>
                </a:extLst>
              </a:tr>
              <a:tr h="3007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Annette Sohn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UCSF, </a:t>
                      </a:r>
                      <a:r>
                        <a:rPr lang="en-US" sz="1200" dirty="0" err="1"/>
                        <a:t>AmFAR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TreatAsia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59901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A632194-525E-7249-943F-9C7109362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475082"/>
              </p:ext>
            </p:extLst>
          </p:nvPr>
        </p:nvGraphicFramePr>
        <p:xfrm>
          <a:off x="4352398" y="11312"/>
          <a:ext cx="4791602" cy="68415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2637">
                  <a:extLst>
                    <a:ext uri="{9D8B030D-6E8A-4147-A177-3AD203B41FA5}">
                      <a16:colId xmlns:a16="http://schemas.microsoft.com/office/drawing/2014/main" xmlns="" val="3971647860"/>
                    </a:ext>
                  </a:extLst>
                </a:gridCol>
                <a:gridCol w="1409252">
                  <a:extLst>
                    <a:ext uri="{9D8B030D-6E8A-4147-A177-3AD203B41FA5}">
                      <a16:colId xmlns:a16="http://schemas.microsoft.com/office/drawing/2014/main" xmlns="" val="733354669"/>
                    </a:ext>
                  </a:extLst>
                </a:gridCol>
                <a:gridCol w="2409713">
                  <a:extLst>
                    <a:ext uri="{9D8B030D-6E8A-4147-A177-3AD203B41FA5}">
                      <a16:colId xmlns:a16="http://schemas.microsoft.com/office/drawing/2014/main" xmlns="" val="2050992933"/>
                    </a:ext>
                  </a:extLst>
                </a:gridCol>
              </a:tblGrid>
              <a:tr h="2630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682223"/>
                  </a:ext>
                </a:extLst>
              </a:tr>
              <a:tr h="27731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Julian </a:t>
                      </a:r>
                      <a:r>
                        <a:rPr lang="en-US" sz="1200" dirty="0" err="1"/>
                        <a:t>Falutz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 McGill University, Montréal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5721909"/>
                  </a:ext>
                </a:extLst>
              </a:tr>
              <a:tr h="24061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Madeleine  Durand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 Canadian HIV and Aging Cohort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5656477"/>
                  </a:ext>
                </a:extLst>
              </a:tr>
              <a:tr h="4835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effectLst/>
                        </a:rPr>
                        <a:t>José A. Ávila Funes</a:t>
                      </a:r>
                      <a:endParaRPr lang="en-US" sz="1200" b="0" dirty="0">
                        <a:solidFill>
                          <a:srgbClr val="2D2E2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effectLst/>
                        </a:rPr>
                        <a:t>Nat. Inst. of Med. Sci. &amp; Nutrition Salvador </a:t>
                      </a:r>
                      <a:r>
                        <a:rPr lang="en-US" sz="1200" kern="1200" dirty="0" err="1">
                          <a:effectLst/>
                        </a:rPr>
                        <a:t>Zubirán</a:t>
                      </a:r>
                      <a:r>
                        <a:rPr lang="en-US" sz="1200" kern="1200" dirty="0">
                          <a:effectLst/>
                        </a:rPr>
                        <a:t>, Mexico City</a:t>
                      </a:r>
                      <a:endParaRPr lang="en-US" sz="1200" dirty="0">
                        <a:solidFill>
                          <a:srgbClr val="2D2E2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0355470"/>
                  </a:ext>
                </a:extLst>
              </a:tr>
              <a:tr h="3882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Eduardo </a:t>
                      </a:r>
                      <a:r>
                        <a:rPr lang="en-US" sz="1200" dirty="0" err="1"/>
                        <a:t>Sprinz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Universidade</a:t>
                      </a:r>
                      <a:r>
                        <a:rPr lang="en-US" sz="1200" dirty="0"/>
                        <a:t> Federal do Rio Grande do Sul, Porto Alegre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1662863"/>
                  </a:ext>
                </a:extLst>
              </a:tr>
              <a:tr h="40617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Beatriz </a:t>
                      </a:r>
                      <a:r>
                        <a:rPr lang="en-US" sz="1200" dirty="0" err="1"/>
                        <a:t>Grinsztejn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Instituto de </a:t>
                      </a:r>
                      <a:r>
                        <a:rPr lang="en-US" sz="1200" dirty="0" err="1"/>
                        <a:t>Pesquisa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Clínica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Evandro</a:t>
                      </a:r>
                      <a:r>
                        <a:rPr lang="en-US" sz="1200" dirty="0"/>
                        <a:t> Chagas,  Rio de Janeiro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8240078"/>
                  </a:ext>
                </a:extLst>
              </a:tr>
              <a:tr h="2519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/>
                        <a:t>Netherlands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defTabSz="457200" eaLnBrk="1" fontAlgn="auto" latinLnBrk="0" hangingPunct="1">
                        <a:buNone/>
                        <a:tabLst/>
                        <a:defRPr/>
                      </a:pPr>
                      <a:r>
                        <a:rPr lang="en-US" sz="1200" dirty="0"/>
                        <a:t>Peter Reiss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defTabSz="457200" eaLnBrk="1" fontAlgn="auto" latinLnBrk="0" hangingPunct="1">
                        <a:buNone/>
                        <a:tabLst/>
                        <a:defRPr/>
                      </a:pPr>
                      <a:r>
                        <a:rPr lang="en-US" sz="1200" dirty="0"/>
                        <a:t>University of Amsterdam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2679493"/>
                  </a:ext>
                </a:extLst>
              </a:tr>
              <a:tr h="2559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England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Jaime Vera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Brighton and Sussex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85128492"/>
                  </a:ext>
                </a:extLst>
              </a:tr>
              <a:tr h="19099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defTabSz="457200" eaLnBrk="1" fontAlgn="auto" latinLnBrk="0" hangingPunct="1">
                        <a:buNone/>
                        <a:tabLst/>
                        <a:defRPr/>
                      </a:pPr>
                      <a:r>
                        <a:rPr lang="en-US" sz="1200" dirty="0"/>
                        <a:t>Marta </a:t>
                      </a:r>
                      <a:r>
                        <a:rPr lang="en-US" sz="1200" dirty="0" err="1"/>
                        <a:t>Boffito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defTabSz="457200" eaLnBrk="1" fontAlgn="auto" latinLnBrk="0" hangingPunct="1">
                        <a:buNone/>
                        <a:tabLst/>
                        <a:defRPr/>
                      </a:pPr>
                      <a:r>
                        <a:rPr lang="en-US" sz="1200" dirty="0"/>
                        <a:t>Chelsea and Westminster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7408665"/>
                  </a:ext>
                </a:extLst>
              </a:tr>
              <a:tr h="2900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Clotilde </a:t>
                      </a:r>
                      <a:r>
                        <a:rPr lang="en-US" sz="1200" dirty="0" err="1"/>
                        <a:t>Allavena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CHU Hôtel Dieu, 44 093 Nantes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749263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defTabSz="457200" eaLnBrk="1" fontAlgn="auto" latinLnBrk="0" hangingPunct="1">
                        <a:buNone/>
                        <a:tabLst/>
                        <a:defRPr/>
                      </a:pPr>
                      <a:r>
                        <a:rPr lang="en-US" sz="1200" dirty="0"/>
                        <a:t>Jacqueline </a:t>
                      </a:r>
                      <a:r>
                        <a:rPr lang="en-US" sz="1200" dirty="0" err="1"/>
                        <a:t>Capeau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Faculte</a:t>
                      </a:r>
                      <a:r>
                        <a:rPr lang="en-US" sz="1200" dirty="0"/>
                        <a:t>´ de </a:t>
                      </a:r>
                      <a:r>
                        <a:rPr lang="en-US" sz="1200" dirty="0" err="1"/>
                        <a:t>medecine</a:t>
                      </a:r>
                      <a:r>
                        <a:rPr lang="en-US" sz="1200" dirty="0"/>
                        <a:t> Pierre et Marie Curie site Saint-Antoine, Paris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5128048"/>
                  </a:ext>
                </a:extLst>
              </a:tr>
              <a:tr h="277906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defTabSz="457200" eaLnBrk="1" fontAlgn="auto" latinLnBrk="0" hangingPunct="1">
                        <a:buNone/>
                        <a:tabLst/>
                        <a:defRPr/>
                      </a:pPr>
                      <a:r>
                        <a:rPr lang="en-US" sz="1200" dirty="0"/>
                        <a:t>Frédéric Bastides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University of Tours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7371768"/>
                  </a:ext>
                </a:extLst>
              </a:tr>
              <a:tr h="4482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Eugènia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Negredo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Germans </a:t>
                      </a:r>
                      <a:r>
                        <a:rPr lang="en-US" sz="1200" dirty="0" err="1"/>
                        <a:t>Trias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Pujol</a:t>
                      </a:r>
                      <a:r>
                        <a:rPr lang="en-US" sz="1200" dirty="0"/>
                        <a:t> University Hospital, Barcelona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6149069"/>
                  </a:ext>
                </a:extLst>
              </a:tr>
              <a:tr h="4417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Jennifer 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Alfred Hospital and Monash University, Melbourne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9815509"/>
                  </a:ext>
                </a:extLst>
              </a:tr>
              <a:tr h="3094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Malaysia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Reena </a:t>
                      </a:r>
                      <a:r>
                        <a:rPr lang="en-US" sz="1200" dirty="0" err="1"/>
                        <a:t>Rajasuriar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University of Malaya, 50603 Kuala Lumpur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9692440"/>
                  </a:ext>
                </a:extLst>
              </a:tr>
              <a:tr h="3283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Hong Kong</a:t>
                      </a:r>
                    </a:p>
                    <a:p>
                      <a:pPr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Grace </a:t>
                      </a:r>
                      <a:r>
                        <a:rPr lang="en-US" sz="1200" dirty="0" err="1"/>
                        <a:t>Lui</a:t>
                      </a:r>
                      <a:endParaRPr lang="en-US" sz="1200" dirty="0"/>
                    </a:p>
                    <a:p>
                      <a:pPr>
                        <a:buNone/>
                      </a:pPr>
                      <a:r>
                        <a:rPr lang="en-US" sz="1200" dirty="0"/>
                        <a:t>Man-Po Lee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Chinese University of Hong Kong</a:t>
                      </a:r>
                    </a:p>
                    <a:p>
                      <a:pPr>
                        <a:buNone/>
                      </a:pPr>
                      <a:r>
                        <a:rPr lang="en-US" sz="1200" dirty="0"/>
                        <a:t>Queen Elizabeth Hospital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8598431"/>
                  </a:ext>
                </a:extLst>
              </a:tr>
              <a:tr h="44332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 err="1"/>
                        <a:t>Ngaire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Kerse</a:t>
                      </a:r>
                      <a:endParaRPr lang="en-US" sz="1200" dirty="0"/>
                    </a:p>
                    <a:p>
                      <a:pPr lvl="0">
                        <a:buNone/>
                      </a:pPr>
                      <a:r>
                        <a:rPr lang="en-US" sz="1200" dirty="0"/>
                        <a:t>Stephen Neville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/>
                        <a:t>University of Auckland</a:t>
                      </a:r>
                    </a:p>
                    <a:p>
                      <a:pPr lvl="0">
                        <a:buNone/>
                      </a:pPr>
                      <a:r>
                        <a:rPr lang="en-US" sz="1200" dirty="0"/>
                        <a:t>Auckland University of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58221579"/>
                  </a:ext>
                </a:extLst>
              </a:tr>
              <a:tr h="48352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/>
                        <a:t>Thailand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Anchalee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Avihingsanon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HIV-NAT;  </a:t>
                      </a:r>
                      <a:r>
                        <a:rPr lang="en-US" sz="1200" dirty="0" err="1"/>
                        <a:t>Pathumwan</a:t>
                      </a:r>
                      <a:r>
                        <a:rPr lang="en-US" sz="1200" dirty="0"/>
                        <a:t>, Bangkok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3884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937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FBD5E95-0E4C-B345-B6EA-A783589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01126"/>
          </a:xfrm>
        </p:spPr>
        <p:txBody>
          <a:bodyPr/>
          <a:lstStyle/>
          <a:p>
            <a:r>
              <a:rPr lang="en-US" dirty="0"/>
              <a:t>Selected 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22C0D0-4E6F-384F-9C60-A3E38C3D57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2122" y="935915"/>
            <a:ext cx="8799755" cy="5013548"/>
          </a:xfrm>
        </p:spPr>
        <p:txBody>
          <a:bodyPr>
            <a:normAutofit fontScale="85000" lnSpcReduction="20000"/>
          </a:bodyPr>
          <a:lstStyle/>
          <a:p>
            <a:pPr>
              <a:buFont typeface="+mj-lt"/>
              <a:buAutoNum type="arabicPeriod"/>
            </a:pPr>
            <a:r>
              <a:rPr lang="en-US" sz="1600" b="0" dirty="0"/>
              <a:t>Greene M, </a:t>
            </a:r>
            <a:r>
              <a:rPr lang="en-US" sz="1600" b="0" dirty="0" err="1"/>
              <a:t>Covinsky</a:t>
            </a:r>
            <a:r>
              <a:rPr lang="en-US" sz="1600" b="0" dirty="0"/>
              <a:t> KE, </a:t>
            </a:r>
            <a:r>
              <a:rPr lang="en-US" sz="1600" b="0" dirty="0" err="1"/>
              <a:t>Valcour</a:t>
            </a:r>
            <a:r>
              <a:rPr lang="en-US" sz="1600" b="0" dirty="0"/>
              <a:t> V, et al. Geriatric Syndromes in Older HIV-Infected Adults. J </a:t>
            </a:r>
            <a:r>
              <a:rPr lang="en-US" sz="1600" b="0" dirty="0" err="1"/>
              <a:t>Acquir</a:t>
            </a:r>
            <a:r>
              <a:rPr lang="en-US" sz="1600" b="0" dirty="0"/>
              <a:t> Immune </a:t>
            </a:r>
            <a:r>
              <a:rPr lang="en-US" sz="1600" b="0" dirty="0" err="1"/>
              <a:t>Defic</a:t>
            </a:r>
            <a:r>
              <a:rPr lang="en-US" sz="1600" b="0" dirty="0"/>
              <a:t> </a:t>
            </a:r>
            <a:r>
              <a:rPr lang="en-US" sz="1600" b="0" dirty="0" err="1"/>
              <a:t>Syndr</a:t>
            </a:r>
            <a:r>
              <a:rPr lang="en-US" sz="1600" b="0" dirty="0"/>
              <a:t>. 2015 Jun 1;69(2):161-7.  PMID: 26009828.</a:t>
            </a:r>
          </a:p>
          <a:p>
            <a:pPr>
              <a:buFont typeface="+mj-lt"/>
              <a:buAutoNum type="arabicPeriod"/>
            </a:pPr>
            <a:r>
              <a:rPr lang="en-US" sz="1600" b="0" dirty="0"/>
              <a:t>Harris TG, </a:t>
            </a:r>
            <a:r>
              <a:rPr lang="en-US" sz="1600" b="0" dirty="0" err="1"/>
              <a:t>Rabkin</a:t>
            </a:r>
            <a:r>
              <a:rPr lang="en-US" sz="1600" b="0" dirty="0"/>
              <a:t> M, El-Sadr WM. Achieving the 4th 90 - Healthy Aging for People Living with HIV. AIDS. 2018 May 11. </a:t>
            </a:r>
            <a:r>
              <a:rPr lang="en-US" sz="1600" b="0" dirty="0" err="1"/>
              <a:t>doi</a:t>
            </a:r>
            <a:r>
              <a:rPr lang="en-US" sz="1600" b="0" dirty="0"/>
              <a:t>: 10.1097/QAD.0000000000001870. PMID: 29762172</a:t>
            </a:r>
          </a:p>
          <a:p>
            <a:pPr>
              <a:buFont typeface="+mj-lt"/>
              <a:buAutoNum type="arabicPeriod"/>
            </a:pPr>
            <a:r>
              <a:rPr lang="en-US" sz="1600" b="0" dirty="0" err="1"/>
              <a:t>Mahy</a:t>
            </a:r>
            <a:r>
              <a:rPr lang="en-US" sz="1600" b="0" dirty="0"/>
              <a:t> M, et al. Increasing trends in HIV prevalence among people aged 50 years and older: evidence from estimates and survey data. AIDS. 2014 Nov;28 </a:t>
            </a:r>
            <a:r>
              <a:rPr lang="en-US" sz="1600" b="0" dirty="0" err="1"/>
              <a:t>Suppl</a:t>
            </a:r>
            <a:r>
              <a:rPr lang="en-US" sz="1600" b="0" dirty="0"/>
              <a:t> 4:S453-9. PMID: 25222641.</a:t>
            </a:r>
          </a:p>
          <a:p>
            <a:pPr>
              <a:buFont typeface="+mj-lt"/>
              <a:buAutoNum type="arabicPeriod"/>
            </a:pPr>
            <a:r>
              <a:rPr lang="en-US" sz="1600" b="0" dirty="0"/>
              <a:t>Manne-</a:t>
            </a:r>
            <a:r>
              <a:rPr lang="en-US" sz="1600" b="0" dirty="0" err="1"/>
              <a:t>Goehler</a:t>
            </a:r>
            <a:r>
              <a:rPr lang="en-US" sz="1600" b="0" dirty="0"/>
              <a:t> J, Montana L, Gómez-</a:t>
            </a:r>
            <a:r>
              <a:rPr lang="en-US" sz="1600" b="0" dirty="0" err="1"/>
              <a:t>Olivé</a:t>
            </a:r>
            <a:r>
              <a:rPr lang="en-US" sz="1600" b="0" dirty="0"/>
              <a:t> FX, et al. The ART Advantage: Health Care Utilization for Diabetes and Hypertension in Rural South Africa. J </a:t>
            </a:r>
            <a:r>
              <a:rPr lang="en-US" sz="1600" b="0" dirty="0" err="1"/>
              <a:t>Acquir</a:t>
            </a:r>
            <a:r>
              <a:rPr lang="en-US" sz="1600" b="0" dirty="0"/>
              <a:t> Immune </a:t>
            </a:r>
            <a:r>
              <a:rPr lang="en-US" sz="1600" b="0" dirty="0" err="1"/>
              <a:t>Defic</a:t>
            </a:r>
            <a:r>
              <a:rPr lang="en-US" sz="1600" b="0" dirty="0"/>
              <a:t> </a:t>
            </a:r>
            <a:r>
              <a:rPr lang="en-US" sz="1600" b="0" dirty="0" err="1"/>
              <a:t>Syndr</a:t>
            </a:r>
            <a:r>
              <a:rPr lang="en-US" sz="1600" b="0" dirty="0"/>
              <a:t>. 2017 Aug 15;75(5):561-567.  PMID: 28696346. </a:t>
            </a:r>
          </a:p>
          <a:p>
            <a:pPr>
              <a:buFont typeface="+mj-lt"/>
              <a:buAutoNum type="arabicPeriod"/>
            </a:pPr>
            <a:r>
              <a:rPr lang="en-US" sz="1600" b="0" dirty="0"/>
              <a:t>Metabolic Clinic (MC) of the University of Modena and Reggio Emilia. </a:t>
            </a:r>
            <a:r>
              <a:rPr lang="en-US" sz="1600" b="0" dirty="0">
                <a:hlinkClick r:id="rId2"/>
              </a:rPr>
              <a:t>http://www.hivforum.org/storage/documents/Cohorts/2012/mc_of_the_university_of_modena_and_reggio_emilia_profile.pdf</a:t>
            </a:r>
            <a:endParaRPr lang="en-US" sz="1600" b="0" dirty="0"/>
          </a:p>
          <a:p>
            <a:pPr>
              <a:buFont typeface="+mj-lt"/>
              <a:buAutoNum type="arabicPeriod"/>
            </a:pPr>
            <a:r>
              <a:rPr lang="en-US" sz="1600" b="0" dirty="0"/>
              <a:t>Orsini M et al. My smart age with HIV: An innovative mobile and </a:t>
            </a:r>
            <a:r>
              <a:rPr lang="en-US" sz="1600" b="0" dirty="0" err="1"/>
              <a:t>IoMT</a:t>
            </a:r>
            <a:r>
              <a:rPr lang="en-US" sz="1600" b="0" dirty="0"/>
              <a:t> framework for patient’s empowerment. </a:t>
            </a:r>
            <a:r>
              <a:rPr lang="en-US" b="0" dirty="0"/>
              <a:t>DOI: 10.1109/RTSI.2017.8065914.   2017 IEEE 3rd International Forum on Research and Technologies for Society and Industry - Innovation to Shape the Future for Society and Industry (RTSI)</a:t>
            </a:r>
            <a:endParaRPr lang="en-US" sz="1600" b="0" dirty="0"/>
          </a:p>
          <a:p>
            <a:pPr>
              <a:buFont typeface="+mj-lt"/>
              <a:buAutoNum type="arabicPeriod"/>
            </a:pPr>
            <a:r>
              <a:rPr lang="en-US" sz="1600" b="0" dirty="0"/>
              <a:t>Ruiz M, </a:t>
            </a:r>
            <a:r>
              <a:rPr lang="en-US" sz="1600" b="0" dirty="0" err="1"/>
              <a:t>Cefalu</a:t>
            </a:r>
            <a:r>
              <a:rPr lang="en-US" sz="1600" b="0" dirty="0"/>
              <a:t> C, </a:t>
            </a:r>
            <a:r>
              <a:rPr lang="en-US" sz="1600" b="0" dirty="0" err="1"/>
              <a:t>Ogbuokiri</a:t>
            </a:r>
            <a:r>
              <a:rPr lang="en-US" sz="1600" b="0" dirty="0"/>
              <a:t> J. A dedicated screening program for geriatric HIV-infected patients integrating HIV and geriatric care. J </a:t>
            </a:r>
            <a:r>
              <a:rPr lang="en-US" sz="1600" b="0" dirty="0" err="1"/>
              <a:t>Int</a:t>
            </a:r>
            <a:r>
              <a:rPr lang="en-US" sz="1600" b="0" dirty="0"/>
              <a:t> </a:t>
            </a:r>
            <a:r>
              <a:rPr lang="en-US" sz="1600" b="0" dirty="0" err="1"/>
              <a:t>Assoc</a:t>
            </a:r>
            <a:r>
              <a:rPr lang="en-US" sz="1600" b="0" dirty="0"/>
              <a:t> Physicians AIDS Care . 2010 May-Jun;9(3):157-61. PMID: 20530469. </a:t>
            </a:r>
          </a:p>
          <a:p>
            <a:pPr>
              <a:buFont typeface="+mj-lt"/>
              <a:buAutoNum type="arabicPeriod"/>
            </a:pPr>
            <a:r>
              <a:rPr lang="en-US" sz="1600" b="0" dirty="0"/>
              <a:t>Singh HK, Del Carmen T, Freeman R, </a:t>
            </a:r>
            <a:r>
              <a:rPr lang="en-US" sz="1600" b="0" dirty="0" err="1"/>
              <a:t>Glesby</a:t>
            </a:r>
            <a:r>
              <a:rPr lang="en-US" sz="1600" b="0" dirty="0"/>
              <a:t> MJ, Siegler EL. From One Syndrome to Many: Incorporating Geriatric Consultation Into HIV Care. </a:t>
            </a:r>
            <a:r>
              <a:rPr lang="en-US" sz="1600" b="0" dirty="0" err="1"/>
              <a:t>Clin</a:t>
            </a:r>
            <a:r>
              <a:rPr lang="en-US" sz="1600" b="0" dirty="0"/>
              <a:t> Infect Dis. 2017 Aug 1;65(3):501-506.  PMID: 28387803</a:t>
            </a:r>
          </a:p>
          <a:p>
            <a:pPr>
              <a:buFont typeface="+mj-lt"/>
              <a:buAutoNum type="arabicPeriod"/>
            </a:pPr>
            <a:r>
              <a:rPr lang="en-US" sz="1600" b="0" dirty="0"/>
              <a:t>Waters L, Patterson B, </a:t>
            </a:r>
            <a:r>
              <a:rPr lang="en-US" sz="1600" b="0" dirty="0" err="1"/>
              <a:t>Scourfield</a:t>
            </a:r>
            <a:r>
              <a:rPr lang="en-US" sz="1600" b="0" dirty="0"/>
              <a:t> A, et al. A dedicated clinic for HIV-positive individuals over 50 years of age: a multidisciplinary experience. </a:t>
            </a:r>
            <a:r>
              <a:rPr lang="en-US" sz="1600" b="0" dirty="0" err="1"/>
              <a:t>Int</a:t>
            </a:r>
            <a:r>
              <a:rPr lang="en-US" sz="1600" b="0" dirty="0"/>
              <a:t> J STD AIDS. 2012 Aug;23(8):546-52. PMID: 22930290.</a:t>
            </a:r>
          </a:p>
          <a:p>
            <a:pPr>
              <a:buFont typeface="+mj-lt"/>
              <a:buAutoNum type="arabicPeriod"/>
            </a:pPr>
            <a:r>
              <a:rPr lang="en-US" sz="1600" b="0" dirty="0"/>
              <a:t>Wright J. Ageing and HIV. http://</a:t>
            </a:r>
            <a:r>
              <a:rPr lang="en-US" sz="1600" b="0" dirty="0" err="1"/>
              <a:t>www.bhiva.org</a:t>
            </a:r>
            <a:r>
              <a:rPr lang="en-US" sz="1600" b="0" dirty="0"/>
              <a:t>/documents/Conferences/Autumn2017/Presentations/171116/</a:t>
            </a:r>
            <a:r>
              <a:rPr lang="en-US" sz="1600" b="0" dirty="0" err="1"/>
              <a:t>JulietWright.pdf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581338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73" y="2431557"/>
            <a:ext cx="8328380" cy="105392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Calibri" charset="0"/>
                <a:cs typeface="Calibri" charset="0"/>
              </a:rPr>
              <a:t>I have support from an investigator-initiated research grant from Gilead Sciences.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7422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4DD4A-BCC4-114D-84BA-C4C5982A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News: There are Too Many Programs to Talk About!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503C27EB-AD76-D444-8597-B433DE226B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5496881"/>
              </p:ext>
            </p:extLst>
          </p:nvPr>
        </p:nvGraphicFramePr>
        <p:xfrm>
          <a:off x="224118" y="1093693"/>
          <a:ext cx="8579223" cy="5056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165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7317367-BC7E-104A-8924-F5AC1DA9D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273"/>
          <a:stretch/>
        </p:blipFill>
        <p:spPr>
          <a:xfrm>
            <a:off x="3379695" y="0"/>
            <a:ext cx="5689599" cy="611436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47204E5-F5EC-B94F-901D-59226BE1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2272BA-CB0C-DA45-9F80-5E29338EC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76AA-CBBB-744D-95DB-993F5D41CA7C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38D51-EBAB-324B-8B9D-189A6180E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611880" cy="33192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600" dirty="0">
                <a:solidFill>
                  <a:schemeClr val="tx2"/>
                </a:solidFill>
              </a:rPr>
              <a:t/>
            </a:r>
            <a:br>
              <a:rPr lang="en-US" sz="4600" dirty="0">
                <a:solidFill>
                  <a:schemeClr val="tx2"/>
                </a:solidFill>
              </a:rPr>
            </a:br>
            <a:r>
              <a:rPr lang="en-US" sz="4600" dirty="0">
                <a:solidFill>
                  <a:schemeClr val="tx2"/>
                </a:solidFill>
              </a:rPr>
              <a:t>People With HIV Are Aging.</a:t>
            </a:r>
            <a:br>
              <a:rPr lang="en-US" sz="4600" dirty="0">
                <a:solidFill>
                  <a:schemeClr val="tx2"/>
                </a:solidFill>
              </a:rPr>
            </a:br>
            <a:r>
              <a:rPr lang="en-US" sz="4600" dirty="0">
                <a:solidFill>
                  <a:schemeClr val="tx2"/>
                </a:solidFill>
              </a:rPr>
              <a:t>Everywhere.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2179BE-6313-8149-8AB2-DCB106FD8538}"/>
              </a:ext>
            </a:extLst>
          </p:cNvPr>
          <p:cNvSpPr/>
          <p:nvPr/>
        </p:nvSpPr>
        <p:spPr>
          <a:xfrm>
            <a:off x="4521200" y="6114361"/>
            <a:ext cx="4775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Mahy</a:t>
            </a:r>
            <a:r>
              <a:rPr lang="en-US" dirty="0"/>
              <a:t> et al. AIDS 2014, 28 (</a:t>
            </a:r>
            <a:r>
              <a:rPr lang="en-US" dirty="0" err="1"/>
              <a:t>Suppl</a:t>
            </a:r>
            <a:r>
              <a:rPr lang="en-US" dirty="0"/>
              <a:t> 4):S453–S459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D7682-05A8-5848-AF53-C12E23A9421E}"/>
              </a:ext>
            </a:extLst>
          </p:cNvPr>
          <p:cNvSpPr txBox="1"/>
          <p:nvPr/>
        </p:nvSpPr>
        <p:spPr>
          <a:xfrm>
            <a:off x="173736" y="4453128"/>
            <a:ext cx="3205959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How do we best meet their needs?</a:t>
            </a:r>
          </a:p>
        </p:txBody>
      </p:sp>
    </p:spTree>
    <p:extLst>
      <p:ext uri="{BB962C8B-B14F-4D97-AF65-F5344CB8AC3E}">
        <p14:creationId xmlns:p14="http://schemas.microsoft.com/office/powerpoint/2010/main" val="242084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96306D-109E-403B-B8FC-747B1C18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02517"/>
            <a:ext cx="9042400" cy="579887"/>
          </a:xfrm>
        </p:spPr>
        <p:txBody>
          <a:bodyPr>
            <a:noAutofit/>
          </a:bodyPr>
          <a:lstStyle/>
          <a:p>
            <a:r>
              <a:rPr lang="en-US" sz="3400" dirty="0"/>
              <a:t>Methodology: Availability Sampling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5A26BF-A802-443B-90DC-5FC6F307953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7940" y="810420"/>
            <a:ext cx="8704498" cy="35561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0" dirty="0"/>
              <a:t>Searched </a:t>
            </a:r>
            <a:r>
              <a:rPr lang="en-US" sz="2400" b="0" dirty="0" err="1"/>
              <a:t>Pubmed</a:t>
            </a:r>
            <a:r>
              <a:rPr lang="en-US" sz="2400" b="0" dirty="0"/>
              <a:t> and Google with terms "geriatric HIV programs", "HIV and Aging Clinical Programs” and countries</a:t>
            </a:r>
          </a:p>
          <a:p>
            <a:r>
              <a:rPr lang="en-US" sz="2400" b="0" dirty="0"/>
              <a:t>Emailed primary author on any study I found</a:t>
            </a:r>
          </a:p>
          <a:p>
            <a:r>
              <a:rPr lang="en-US" sz="2400" b="0" dirty="0"/>
              <a:t>Followed up on personal contacts, referrals</a:t>
            </a:r>
          </a:p>
          <a:p>
            <a:r>
              <a:rPr lang="en-US" sz="2400" b="0" dirty="0"/>
              <a:t>Did </a:t>
            </a:r>
            <a:r>
              <a:rPr lang="en-US" sz="2400" dirty="0"/>
              <a:t>not</a:t>
            </a:r>
            <a:r>
              <a:rPr lang="en-US" sz="2400" b="0" dirty="0"/>
              <a:t> include intervention research or prospective cohorts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5ECF6E-4C12-A541-B0C8-A888D5493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3" b="4840"/>
          <a:stretch/>
        </p:blipFill>
        <p:spPr>
          <a:xfrm>
            <a:off x="2522907" y="3022599"/>
            <a:ext cx="6439531" cy="3479801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6ED8A653-5E94-4268-83B4-490BA90DB524}"/>
              </a:ext>
            </a:extLst>
          </p:cNvPr>
          <p:cNvSpPr/>
          <p:nvPr/>
        </p:nvSpPr>
        <p:spPr>
          <a:xfrm rot="3000000">
            <a:off x="3452465" y="494320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939CC5-C0D1-7443-A519-2B31E9BC9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12079" t="19108" r="5466" b="10452"/>
          <a:stretch/>
        </p:blipFill>
        <p:spPr>
          <a:xfrm>
            <a:off x="4406652" y="0"/>
            <a:ext cx="4737347" cy="263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1BE52-8213-BE44-8353-C83607E7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15968" cy="2481549"/>
          </a:xfrm>
        </p:spPr>
        <p:txBody>
          <a:bodyPr>
            <a:noAutofit/>
          </a:bodyPr>
          <a:lstStyle/>
          <a:p>
            <a:pPr algn="r"/>
            <a:r>
              <a:rPr lang="en-US" sz="4000" dirty="0" err="1"/>
              <a:t>Mmuta</a:t>
            </a:r>
            <a:r>
              <a:rPr lang="en-US" sz="4000" dirty="0"/>
              <a:t> Team: Sustainability is Not Guaranteed</a:t>
            </a:r>
            <a:br>
              <a:rPr lang="en-US" sz="4000" dirty="0"/>
            </a:br>
            <a:r>
              <a:rPr lang="en-US" sz="1400" dirty="0"/>
              <a:t>Ruiz et al. J </a:t>
            </a:r>
            <a:r>
              <a:rPr lang="en-US" sz="1400" dirty="0" err="1"/>
              <a:t>Int</a:t>
            </a:r>
            <a:r>
              <a:rPr lang="en-US" sz="1400" dirty="0"/>
              <a:t>  </a:t>
            </a:r>
            <a:r>
              <a:rPr lang="en-US" sz="1400" dirty="0" err="1"/>
              <a:t>Assoc</a:t>
            </a:r>
            <a:r>
              <a:rPr lang="en-US" sz="1400" dirty="0"/>
              <a:t> Phys AIDS Care. 2010;9(3):157-61. PMID: 20530469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EDDC4154-6815-F541-A2DA-9801EA5241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515726"/>
              </p:ext>
            </p:extLst>
          </p:nvPr>
        </p:nvGraphicFramePr>
        <p:xfrm>
          <a:off x="0" y="2862072"/>
          <a:ext cx="9144000" cy="3921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36380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xmlns="" id="{3570B687-A13B-4E04-9E8D-BE22C5C94E59}"/>
                  </a:ext>
                </a:extLst>
              </p:cNvPr>
              <p:cNvGraphicFramePr>
                <a:graphicFrameLocks noGrp="1"/>
              </p:cNvGraphicFramePr>
              <p:nvPr>
                <p:ph type="tbl" sz="quarter" idx="24"/>
                <p:extLst>
                  <p:ext uri="{D42A27DB-BD31-4B8C-83A1-F6EECF244321}">
                    <p14:modId xmlns:p14="http://schemas.microsoft.com/office/powerpoint/2010/main" val="63188063"/>
                  </p:ext>
                </p:extLst>
              </p:nvPr>
            </p:nvGraphicFramePr>
            <p:xfrm>
              <a:off x="0" y="580222"/>
              <a:ext cx="9144000" cy="627777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78408">
                      <a:extLst>
                        <a:ext uri="{9D8B030D-6E8A-4147-A177-3AD203B41FA5}">
                          <a16:colId xmlns:a16="http://schemas.microsoft.com/office/drawing/2014/main" xmlns="" val="3265173851"/>
                        </a:ext>
                      </a:extLst>
                    </a:gridCol>
                    <a:gridCol w="1417320">
                      <a:extLst>
                        <a:ext uri="{9D8B030D-6E8A-4147-A177-3AD203B41FA5}">
                          <a16:colId xmlns:a16="http://schemas.microsoft.com/office/drawing/2014/main" xmlns="" val="229498033"/>
                        </a:ext>
                      </a:extLst>
                    </a:gridCol>
                    <a:gridCol w="1026279">
                      <a:extLst>
                        <a:ext uri="{9D8B030D-6E8A-4147-A177-3AD203B41FA5}">
                          <a16:colId xmlns:a16="http://schemas.microsoft.com/office/drawing/2014/main" xmlns="" val="936558333"/>
                        </a:ext>
                      </a:extLst>
                    </a:gridCol>
                    <a:gridCol w="1773936">
                      <a:extLst>
                        <a:ext uri="{9D8B030D-6E8A-4147-A177-3AD203B41FA5}">
                          <a16:colId xmlns:a16="http://schemas.microsoft.com/office/drawing/2014/main" xmlns="" val="4182052088"/>
                        </a:ext>
                      </a:extLst>
                    </a:gridCol>
                    <a:gridCol w="3948057">
                      <a:extLst>
                        <a:ext uri="{9D8B030D-6E8A-4147-A177-3AD203B41FA5}">
                          <a16:colId xmlns:a16="http://schemas.microsoft.com/office/drawing/2014/main" xmlns="" val="1632657933"/>
                        </a:ext>
                      </a:extLst>
                    </a:gridCol>
                  </a:tblGrid>
                  <a:tr h="365359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Location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Clinic/name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Resource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Venue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Comment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53319502"/>
                      </a:ext>
                    </a:extLst>
                  </a:tr>
                  <a:tr h="639379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Boston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(US)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Mass General Hospital/</a:t>
                          </a:r>
                          <a:r>
                            <a:rPr lang="en-US" sz="1600" b="1" dirty="0"/>
                            <a:t>Aging Positively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Fitch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Biweekly in ID clinic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Providers may refer anyone over 50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NP sees patients; develops plan with rest of team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581131194"/>
                      </a:ext>
                    </a:extLst>
                  </a:tr>
                  <a:tr h="639379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Brighton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(UK)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b="0" dirty="0"/>
                            <a:t>Brighton and Sussex U Hosp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b="1" dirty="0"/>
                            <a:t>Silver Clinic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Vera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Monthly clinic sessions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Referral criteria: &gt;50, difficulty coping at home, multimorbidity, polypharmacy; 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HIV MD, geriatrician, HIV </a:t>
                          </a:r>
                          <a:r>
                            <a:rPr lang="en-US" sz="1600" dirty="0" err="1"/>
                            <a:t>Clin</a:t>
                          </a:r>
                          <a:r>
                            <a:rPr lang="en-US" sz="1600" dirty="0"/>
                            <a:t> NS, Pharm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55850601"/>
                      </a:ext>
                    </a:extLst>
                  </a:tr>
                  <a:tr h="639379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Denver (US)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b="0" dirty="0"/>
                            <a:t>University of Colorado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 err="1"/>
                            <a:t>Erlandson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Outside consultation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Geriatrician, pharmacist see complicated patients 1-3 times – refer back to 1</a:t>
                          </a:r>
                          <a:r>
                            <a:rPr lang="en-US" sz="1600" baseline="30000" dirty="0"/>
                            <a:t>o</a:t>
                          </a:r>
                          <a:r>
                            <a:rPr lang="en-US" sz="1600" dirty="0"/>
                            <a:t> care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8213676"/>
                      </a:ext>
                    </a:extLst>
                  </a:tr>
                  <a:tr h="689975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London (UK)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b="0" dirty="0"/>
                            <a:t>Chelsea/ Westminster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Waters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Separate multidisciplinary clinic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Referral criterion: age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Consultant, HIV NP, trainee; supported by specialist pharm and dietician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106274960"/>
                      </a:ext>
                    </a:extLst>
                  </a:tr>
                  <a:tr h="546682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Montreal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(CA)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McGill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 err="1"/>
                            <a:t>Falutz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In HIV Clinic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Geriatrician sees referrals as needed as needed; planning pharm, CGA for &gt;60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721442610"/>
                      </a:ext>
                    </a:extLst>
                  </a:tr>
                  <a:tr h="546682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New York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(US)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CSS at  WCM/NYPH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Siegler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Geriatrician weekly visit w/in HIV clinic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No fixed referral criteria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Geriatrician follows longitudinally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Sponsors arts, support groups, </a:t>
                          </a:r>
                          <a:r>
                            <a:rPr lang="en-US" sz="1600" dirty="0" err="1"/>
                            <a:t>inservices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4258226779"/>
                      </a:ext>
                    </a:extLst>
                  </a:tr>
                  <a:tr h="370430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Salem, VA (US)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b="1" dirty="0"/>
                            <a:t>SAVI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 err="1"/>
                            <a:t>Oursler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VA clinic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Assess </a:t>
                          </a:r>
                          <a:r>
                            <a:rPr lang="en-US" sz="1600" dirty="0" err="1"/>
                            <a:t>multimorb</a:t>
                          </a:r>
                          <a:r>
                            <a:rPr lang="en-US" sz="1600" dirty="0"/>
                            <a:t>, sarcopenia, frailty, cognition;</a:t>
                          </a:r>
                          <a:r>
                            <a:rPr lang="en-US" sz="1600" baseline="0" dirty="0"/>
                            <a:t> </a:t>
                          </a:r>
                          <a:r>
                            <a:rPr lang="en-US" sz="1600" dirty="0"/>
                            <a:t>Staff: Pharm, neuro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oMath>
                          </a14:m>
                          <a:r>
                            <a:rPr lang="en-US" sz="1600" dirty="0"/>
                            <a:t>, RD, endo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370430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San Francisco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(US)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Ward 86/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500" b="1" dirty="0"/>
                            <a:t>Golden Compass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Greene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Geriatric HIV clinic: pharm, screen, </a:t>
                          </a:r>
                          <a:r>
                            <a:rPr lang="en-US" sz="1600" dirty="0" err="1"/>
                            <a:t>geri</a:t>
                          </a:r>
                          <a:r>
                            <a:rPr lang="en-US" sz="1600" dirty="0"/>
                            <a:t> consult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Referral &gt;70, falls; “navigation”: heart/ mind; strength/bones; screening/link to dental, vision, </a:t>
                          </a:r>
                          <a:r>
                            <a:rPr lang="en-US" sz="1600" dirty="0" err="1"/>
                            <a:t>etc</a:t>
                          </a:r>
                          <a:r>
                            <a:rPr lang="en-US" sz="1600" dirty="0"/>
                            <a:t>; SW, CBSS, support groups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789140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3570B687-A13B-4E04-9E8D-BE22C5C94E59}"/>
                  </a:ext>
                </a:extLst>
              </p:cNvPr>
              <p:cNvGraphicFramePr>
                <a:graphicFrameLocks noGrp="1"/>
              </p:cNvGraphicFramePr>
              <p:nvPr>
                <p:ph type="tbl" sz="quarter" idx="24"/>
                <p:extLst>
                  <p:ext uri="{D42A27DB-BD31-4B8C-83A1-F6EECF244321}">
                    <p14:modId xmlns:p14="http://schemas.microsoft.com/office/powerpoint/2010/main" val="63188063"/>
                  </p:ext>
                </p:extLst>
              </p:nvPr>
            </p:nvGraphicFramePr>
            <p:xfrm>
              <a:off x="0" y="580222"/>
              <a:ext cx="9144000" cy="627777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78408">
                      <a:extLst>
                        <a:ext uri="{9D8B030D-6E8A-4147-A177-3AD203B41FA5}">
                          <a16:colId xmlns:a16="http://schemas.microsoft.com/office/drawing/2014/main" val="3265173851"/>
                        </a:ext>
                      </a:extLst>
                    </a:gridCol>
                    <a:gridCol w="1417320">
                      <a:extLst>
                        <a:ext uri="{9D8B030D-6E8A-4147-A177-3AD203B41FA5}">
                          <a16:colId xmlns:a16="http://schemas.microsoft.com/office/drawing/2014/main" val="229498033"/>
                        </a:ext>
                      </a:extLst>
                    </a:gridCol>
                    <a:gridCol w="1026279">
                      <a:extLst>
                        <a:ext uri="{9D8B030D-6E8A-4147-A177-3AD203B41FA5}">
                          <a16:colId xmlns:a16="http://schemas.microsoft.com/office/drawing/2014/main" val="936558333"/>
                        </a:ext>
                      </a:extLst>
                    </a:gridCol>
                    <a:gridCol w="1773936">
                      <a:extLst>
                        <a:ext uri="{9D8B030D-6E8A-4147-A177-3AD203B41FA5}">
                          <a16:colId xmlns:a16="http://schemas.microsoft.com/office/drawing/2014/main" val="4182052088"/>
                        </a:ext>
                      </a:extLst>
                    </a:gridCol>
                    <a:gridCol w="3948057">
                      <a:extLst>
                        <a:ext uri="{9D8B030D-6E8A-4147-A177-3AD203B41FA5}">
                          <a16:colId xmlns:a16="http://schemas.microsoft.com/office/drawing/2014/main" val="1632657933"/>
                        </a:ext>
                      </a:extLst>
                    </a:gridCol>
                  </a:tblGrid>
                  <a:tr h="365359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Location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Clinic/name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Resource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Venue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Comment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319502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Boston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(US)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Mass General Hospital/</a:t>
                          </a:r>
                          <a:r>
                            <a:rPr lang="en-US" sz="1600" b="1" dirty="0"/>
                            <a:t>Aging Positively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Fitch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Biweekly in ID clinic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Providers may refer anyone over 50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NP sees patients; develops plan with rest of team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1131194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Brighton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(UK)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b="0" dirty="0"/>
                            <a:t>Brighton and Sussex U Hosp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b="1" dirty="0"/>
                            <a:t>Silver Clinic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Vera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Monthly clinic sessions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Referral criteria: &gt;50, difficulty coping at home, multimorbidity, polypharmacy; 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HIV MD, geriatrician, HIV </a:t>
                          </a:r>
                          <a:r>
                            <a:rPr lang="en-US" sz="1600" dirty="0" err="1"/>
                            <a:t>Clin</a:t>
                          </a:r>
                          <a:r>
                            <a:rPr lang="en-US" sz="1600" dirty="0"/>
                            <a:t> NS, Pharm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850601"/>
                      </a:ext>
                    </a:extLst>
                  </a:tr>
                  <a:tr h="639379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Denver (US)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b="0" dirty="0"/>
                            <a:t>University of Colorado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 err="1"/>
                            <a:t>Erlandson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Outside consultation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Geriatrician, pharmacist see complicated patients 1-3 times – refer back to 1</a:t>
                          </a:r>
                          <a:r>
                            <a:rPr lang="en-US" sz="1600" baseline="30000" dirty="0"/>
                            <a:t>o</a:t>
                          </a:r>
                          <a:r>
                            <a:rPr lang="en-US" sz="1600" dirty="0"/>
                            <a:t> care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821367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London (UK)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b="0" dirty="0"/>
                            <a:t>Chelsea/ Westminster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Waters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Separate multidisciplinary clinic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Referral criterion: age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Consultant, HIV NP, trainee; supported by specialist pharm and dietician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0627496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Montreal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(CA)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McGill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 err="1"/>
                            <a:t>Falutz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In HIV Clinic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Geriatrician sees referrals as needed as needed; planning pharm, CGA for &gt;60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1442610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New York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(US)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CSS at  WCM/NYPH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Siegler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Geriatrician weekly visit w/in HIV clinic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sz="1600" dirty="0"/>
                            <a:t>No fixed referral criteria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Geriatrician follows longitudinally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Sponsors arts, support groups, </a:t>
                          </a:r>
                          <a:r>
                            <a:rPr lang="en-US" sz="1600" dirty="0" err="1"/>
                            <a:t>inservices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822677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Salem, VA (US)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b="1" dirty="0"/>
                            <a:t>SAVI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 err="1"/>
                            <a:t>Oursler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VA clinic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1511" t="-836957" r="-643" b="-15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San Francisco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(US)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Ward 86/</a:t>
                          </a:r>
                        </a:p>
                        <a:p>
                          <a:pPr lvl="0">
                            <a:buNone/>
                          </a:pPr>
                          <a:r>
                            <a:rPr lang="en-US" sz="1500" b="1" dirty="0"/>
                            <a:t>Golden Compass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Greene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Geriatric HIV clinic: pharm, screen, </a:t>
                          </a:r>
                          <a:r>
                            <a:rPr lang="en-US" sz="1600" dirty="0" err="1"/>
                            <a:t>geri</a:t>
                          </a:r>
                          <a:r>
                            <a:rPr lang="en-US" sz="1600" dirty="0"/>
                            <a:t> consult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600" dirty="0"/>
                            <a:t>Referral &gt;70, falls; “navigation”: heart/ mind; strength/bones; screening/link to dental, vision, </a:t>
                          </a:r>
                          <a:r>
                            <a:rPr lang="en-US" sz="1600" dirty="0" err="1"/>
                            <a:t>etc</a:t>
                          </a:r>
                          <a:r>
                            <a:rPr lang="en-US" sz="1600" dirty="0"/>
                            <a:t>; SW, CBSS, support groups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914091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6" y="0"/>
            <a:ext cx="8767482" cy="625415"/>
          </a:xfrm>
        </p:spPr>
        <p:txBody>
          <a:bodyPr>
            <a:normAutofit/>
          </a:bodyPr>
          <a:lstStyle/>
          <a:p>
            <a:r>
              <a:rPr lang="en-US" dirty="0"/>
              <a:t>Most Common Model is Consultative Clinic</a:t>
            </a:r>
          </a:p>
        </p:txBody>
      </p:sp>
    </p:spTree>
    <p:extLst>
      <p:ext uri="{BB962C8B-B14F-4D97-AF65-F5344CB8AC3E}">
        <p14:creationId xmlns:p14="http://schemas.microsoft.com/office/powerpoint/2010/main" val="762519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08" y="0"/>
            <a:ext cx="9034332" cy="1709928"/>
          </a:xfrm>
        </p:spPr>
        <p:txBody>
          <a:bodyPr>
            <a:noAutofit/>
          </a:bodyPr>
          <a:lstStyle/>
          <a:p>
            <a:r>
              <a:rPr lang="en-US" sz="3800" dirty="0"/>
              <a:t>Metabolic Programs Evolved to Manage Greater Complexity of OPH by Expanding from Comorbidity to Geriatric Syndromes</a:t>
            </a:r>
          </a:p>
        </p:txBody>
      </p:sp>
      <p:pic>
        <p:nvPicPr>
          <p:cNvPr id="4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C4222200-B08C-474E-B49A-15F7E36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44" r="4812" b="450"/>
          <a:stretch/>
        </p:blipFill>
        <p:spPr>
          <a:xfrm>
            <a:off x="0" y="3104779"/>
            <a:ext cx="3247066" cy="2358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1EC8AE-3A97-4018-872F-A0A9C9650454}"/>
              </a:ext>
            </a:extLst>
          </p:cNvPr>
          <p:cNvSpPr txBox="1"/>
          <p:nvPr/>
        </p:nvSpPr>
        <p:spPr>
          <a:xfrm>
            <a:off x="30120" y="2181449"/>
            <a:ext cx="3216946" cy="923330"/>
          </a:xfrm>
          <a:prstGeom prst="rect">
            <a:avLst/>
          </a:prstGeom>
          <a:solidFill>
            <a:schemeClr val="accent3">
              <a:tint val="100000"/>
              <a:shade val="100000"/>
              <a:satMod val="13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Hoy: </a:t>
            </a:r>
          </a:p>
          <a:p>
            <a:pPr algn="ctr"/>
            <a:r>
              <a:rPr lang="en-US" dirty="0"/>
              <a:t>Alfred Hospital</a:t>
            </a:r>
            <a:r>
              <a:rPr lang="en-US" dirty="0">
                <a:cs typeface="Calibri"/>
              </a:rPr>
              <a:t>/Monash University, Melbourne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F3C653-9CBB-4761-818A-F66B3CAEFC56}"/>
              </a:ext>
            </a:extLst>
          </p:cNvPr>
          <p:cNvSpPr txBox="1"/>
          <p:nvPr/>
        </p:nvSpPr>
        <p:spPr>
          <a:xfrm>
            <a:off x="6845644" y="1862373"/>
            <a:ext cx="2298356" cy="1200329"/>
          </a:xfrm>
          <a:prstGeom prst="rect">
            <a:avLst/>
          </a:prstGeom>
          <a:solidFill>
            <a:schemeClr val="accent3">
              <a:tint val="100000"/>
              <a:shade val="100000"/>
              <a:satMod val="13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Guaraldi: </a:t>
            </a:r>
          </a:p>
          <a:p>
            <a:pPr algn="ctr"/>
            <a:r>
              <a:rPr lang="en-US" dirty="0"/>
              <a:t>University of Modena and Reggio Emilia, Modena, Italy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B0A1B9-9FF4-5347-B0AD-219BD6BCA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05" r="4341"/>
          <a:stretch/>
        </p:blipFill>
        <p:spPr>
          <a:xfrm>
            <a:off x="6845644" y="3062702"/>
            <a:ext cx="2298356" cy="3506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679D23-B735-394A-B9D0-C8BEAD5B71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40" t="20149" r="7030" b="3187"/>
          <a:stretch/>
        </p:blipFill>
        <p:spPr>
          <a:xfrm>
            <a:off x="3357008" y="4008717"/>
            <a:ext cx="3364461" cy="2442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82DECC-6E5A-E54B-BD97-A28BC2EDF5CE}"/>
              </a:ext>
            </a:extLst>
          </p:cNvPr>
          <p:cNvSpPr txBox="1"/>
          <p:nvPr/>
        </p:nvSpPr>
        <p:spPr>
          <a:xfrm>
            <a:off x="3371240" y="3362386"/>
            <a:ext cx="3350229" cy="646331"/>
          </a:xfrm>
          <a:prstGeom prst="rect">
            <a:avLst/>
          </a:prstGeom>
          <a:solidFill>
            <a:schemeClr val="accent3">
              <a:tint val="100000"/>
              <a:shade val="100000"/>
              <a:satMod val="13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Lui</a:t>
            </a:r>
            <a:r>
              <a:rPr lang="en-US" dirty="0"/>
              <a:t>: </a:t>
            </a:r>
          </a:p>
          <a:p>
            <a:pPr algn="ctr"/>
            <a:r>
              <a:rPr lang="en-US" dirty="0"/>
              <a:t>Chinese University of Hong Kong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714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B09962-6096-6E43-BA24-12E1BB46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54"/>
            <a:ext cx="5903089" cy="181965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Some Developing Programs Are Starting with Screening;</a:t>
            </a:r>
            <a:br>
              <a:rPr lang="en-US" sz="4000" dirty="0"/>
            </a:br>
            <a:r>
              <a:rPr lang="en-US" sz="4000" dirty="0"/>
              <a:t>Some Grow From Cohorts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56EE7E-B612-CC48-8F26-432D9D0EA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089" y="19606"/>
            <a:ext cx="3240911" cy="2159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882DC6-FD3B-0B43-9642-D2CD5245879D}"/>
              </a:ext>
            </a:extLst>
          </p:cNvPr>
          <p:cNvSpPr txBox="1"/>
          <p:nvPr/>
        </p:nvSpPr>
        <p:spPr>
          <a:xfrm>
            <a:off x="4831601" y="2135387"/>
            <a:ext cx="4312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myantarlife.blogspot.com</a:t>
            </a:r>
            <a:r>
              <a:rPr lang="en-US" sz="1000" dirty="0"/>
              <a:t>/search/label/sprouting%20seed%20resources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xmlns="" id="{7C922616-0F0F-0B43-8866-3416F2B0CA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468557"/>
              </p:ext>
            </p:extLst>
          </p:nvPr>
        </p:nvGraphicFramePr>
        <p:xfrm>
          <a:off x="0" y="2358818"/>
          <a:ext cx="9144000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9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128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1888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Focus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Barcelona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Negredo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Germans </a:t>
                      </a:r>
                      <a:r>
                        <a:rPr lang="en-US" dirty="0" err="1"/>
                        <a:t>Trias</a:t>
                      </a:r>
                      <a:r>
                        <a:rPr lang="en-US" dirty="0"/>
                        <a:t> I </a:t>
                      </a:r>
                      <a:r>
                        <a:rPr lang="en-US" dirty="0" err="1"/>
                        <a:t>Pujol</a:t>
                      </a:r>
                      <a:r>
                        <a:rPr lang="en-US" dirty="0"/>
                        <a:t> University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Comprehensive</a:t>
                      </a:r>
                      <a:r>
                        <a:rPr lang="en-US" baseline="0" dirty="0"/>
                        <a:t> geriatric assessment of all patients 60+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Cleveland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Kalayjian</a:t>
                      </a:r>
                      <a:endParaRPr lang="en-US" dirty="0"/>
                    </a:p>
                    <a:p>
                      <a:r>
                        <a:rPr lang="en-US" dirty="0"/>
                        <a:t>Van Epps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Metrohealth</a:t>
                      </a:r>
                      <a:endParaRPr lang="en-US" dirty="0"/>
                    </a:p>
                    <a:p>
                      <a:r>
                        <a:rPr lang="en-US" dirty="0"/>
                        <a:t>VA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VA: screen for cog impairment, frailty </a:t>
                      </a:r>
                      <a:r>
                        <a:rPr lang="en-US" dirty="0" err="1"/>
                        <a:t>Metrohealth</a:t>
                      </a:r>
                      <a:r>
                        <a:rPr lang="en-US" dirty="0"/>
                        <a:t>: screen for depression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7396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Durham, 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McKellar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Duke University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(cohort) to add physical function assess.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4272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 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Ávila-</a:t>
                      </a:r>
                      <a:r>
                        <a:rPr lang="en-US" dirty="0" err="1"/>
                        <a:t>Funes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Instituto Nacional de </a:t>
                      </a:r>
                      <a:r>
                        <a:rPr lang="en-US" sz="1600" dirty="0" err="1"/>
                        <a:t>Ciencias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Médicas</a:t>
                      </a:r>
                      <a:r>
                        <a:rPr lang="en-US" sz="1600" dirty="0"/>
                        <a:t> y </a:t>
                      </a:r>
                      <a:r>
                        <a:rPr lang="en-US" sz="1600" dirty="0" err="1"/>
                        <a:t>Nutrición</a:t>
                      </a:r>
                      <a:r>
                        <a:rPr lang="en-US" sz="1600" dirty="0"/>
                        <a:t> Salvador </a:t>
                      </a:r>
                      <a:r>
                        <a:rPr lang="en-US" sz="1600" dirty="0" err="1"/>
                        <a:t>Zubirán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(cohort) MD to receive training abroad; will start specialized service in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75272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Philadelphia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U. of Pennsylvania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Will have embedded dual trained </a:t>
                      </a:r>
                      <a:r>
                        <a:rPr lang="en-US" dirty="0" err="1"/>
                        <a:t>geri</a:t>
                      </a:r>
                      <a:r>
                        <a:rPr lang="en-US" dirty="0"/>
                        <a:t>/ID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9658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Porto </a:t>
                      </a:r>
                      <a:r>
                        <a:rPr lang="en-US" dirty="0" err="1"/>
                        <a:t>Allegre</a:t>
                      </a:r>
                      <a:r>
                        <a:rPr lang="en-US" dirty="0"/>
                        <a:t>, 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Sprinz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Universidade</a:t>
                      </a:r>
                      <a:r>
                        <a:rPr lang="en-US" dirty="0"/>
                        <a:t> Federal do Rio Grande do Sul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Age specific screening/exams; referral to subspecialists; pharmacy consultation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6357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San Diego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Karris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Univ. California 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Screening for IADL impairment; referral to geriatrician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44270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07544"/>
      </p:ext>
    </p:extLst>
  </p:cSld>
  <p:clrMapOvr>
    <a:masterClrMapping/>
  </p:clrMapOvr>
</p:sld>
</file>

<file path=ppt/theme/theme1.xml><?xml version="1.0" encoding="utf-8"?>
<a:theme xmlns:a="http://schemas.openxmlformats.org/drawingml/2006/main" name="WCM_Template_Cobranded PPT_White">
  <a:themeElements>
    <a:clrScheme name="Weill Cornell Medicine">
      <a:dk1>
        <a:srgbClr val="2D2E2D"/>
      </a:dk1>
      <a:lt1>
        <a:sysClr val="window" lastClr="FFFFFF"/>
      </a:lt1>
      <a:dk2>
        <a:srgbClr val="A20815"/>
      </a:dk2>
      <a:lt2>
        <a:srgbClr val="EFEEED"/>
      </a:lt2>
      <a:accent1>
        <a:srgbClr val="A20815"/>
      </a:accent1>
      <a:accent2>
        <a:srgbClr val="C23019"/>
      </a:accent2>
      <a:accent3>
        <a:srgbClr val="E0621B"/>
      </a:accent3>
      <a:accent4>
        <a:srgbClr val="FEBD22"/>
      </a:accent4>
      <a:accent5>
        <a:srgbClr val="8D8E8D"/>
      </a:accent5>
      <a:accent6>
        <a:srgbClr val="CECFCD"/>
      </a:accent6>
      <a:hlink>
        <a:srgbClr val="272727"/>
      </a:hlink>
      <a:folHlink>
        <a:srgbClr val="2727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WCM_Template_Cobranded PPT_White</Template>
  <TotalTime>2484</TotalTime>
  <Words>1336</Words>
  <Application>Microsoft Office PowerPoint</Application>
  <PresentationFormat>On-screen Show (4:3)</PresentationFormat>
  <Paragraphs>284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</vt:lpstr>
      <vt:lpstr>Calibri</vt:lpstr>
      <vt:lpstr>Cambria Math</vt:lpstr>
      <vt:lpstr>Courier New</vt:lpstr>
      <vt:lpstr>Lato</vt:lpstr>
      <vt:lpstr>Lucida Grande</vt:lpstr>
      <vt:lpstr>WCM_Template_Cobranded PPT_White</vt:lpstr>
      <vt:lpstr>Caring for Older People With HIV: Challenges and Best Practices</vt:lpstr>
      <vt:lpstr>PowerPoint Presentation</vt:lpstr>
      <vt:lpstr>Good News: There are Too Many Programs to Talk About!</vt:lpstr>
      <vt:lpstr> People With HIV Are Aging. Everywhere. </vt:lpstr>
      <vt:lpstr>Methodology: Availability Sampling  </vt:lpstr>
      <vt:lpstr>Mmuta Team: Sustainability is Not Guaranteed Ruiz et al. J Int  Assoc Phys AIDS Care. 2010;9(3):157-61. PMID: 20530469</vt:lpstr>
      <vt:lpstr>Most Common Model is Consultative Clinic</vt:lpstr>
      <vt:lpstr>Metabolic Programs Evolved to Manage Greater Complexity of OPH by Expanding from Comorbidity to Geriatric Syndromes</vt:lpstr>
      <vt:lpstr>Some Developing Programs Are Starting with Screening; Some Grow From Cohorts</vt:lpstr>
      <vt:lpstr>Reaching Outside the Office to Engage OPH:  Mobile Technology is Under Study </vt:lpstr>
      <vt:lpstr>Reaching Outside the Office to Engage OPH:  Case Management Offers a Different Lens </vt:lpstr>
      <vt:lpstr>Resource-Rich and Resource-Limited Countries May Differ in Approaches to Aging and Comorbidity</vt:lpstr>
      <vt:lpstr>While Structure and Goals May Differ, Programs Share Common Barriers</vt:lpstr>
      <vt:lpstr>We have no best practices for caring for older people with HIV. </vt:lpstr>
      <vt:lpstr>To Be Determined</vt:lpstr>
      <vt:lpstr>Thank You to My Correspondents</vt:lpstr>
      <vt:lpstr>Selected References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Caring for Older People with HIV: Challenges and Best Practices</dc:title>
  <dc:creator>Eugenia L Siegler</dc:creator>
  <cp:lastModifiedBy>Saal</cp:lastModifiedBy>
  <cp:revision>403</cp:revision>
  <cp:lastPrinted>2015-10-19T20:50:20Z</cp:lastPrinted>
  <dcterms:created xsi:type="dcterms:W3CDTF">2018-06-08T10:40:56Z</dcterms:created>
  <dcterms:modified xsi:type="dcterms:W3CDTF">2018-07-22T08:57:08Z</dcterms:modified>
</cp:coreProperties>
</file>